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sv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DBB31D8B-5F86-4124-90DB-FAA333976388}" type="datetimeFigureOut">
              <a:rPr lang="en-IN" smtClean="0"/>
              <a:t>28-11-2023</a:t>
            </a:fld>
            <a:endParaRPr lang="en-IN"/>
          </a:p>
        </p:txBody>
      </p:sp>
      <p:sp>
        <p:nvSpPr>
          <p:cNvPr id="5" name="Footer Placeholder 4"/>
          <p:cNvSpPr>
            <a:spLocks noGrp="1"/>
          </p:cNvSpPr>
          <p:nvPr>
            <p:ph type="ftr" sz="quarter" idx="11"/>
          </p:nvPr>
        </p:nvSpPr>
        <p:spPr>
          <a:xfrm>
            <a:off x="1876424" y="5410201"/>
            <a:ext cx="5124886" cy="365125"/>
          </a:xfrm>
        </p:spPr>
        <p:txBody>
          <a:bodyPr/>
          <a:lstStyle/>
          <a:p>
            <a:endParaRPr lang="en-IN"/>
          </a:p>
        </p:txBody>
      </p:sp>
      <p:sp>
        <p:nvSpPr>
          <p:cNvPr id="6" name="Slide Number Placeholder 5"/>
          <p:cNvSpPr>
            <a:spLocks noGrp="1"/>
          </p:cNvSpPr>
          <p:nvPr>
            <p:ph type="sldNum" sz="quarter" idx="12"/>
          </p:nvPr>
        </p:nvSpPr>
        <p:spPr>
          <a:xfrm>
            <a:off x="9896911" y="5410199"/>
            <a:ext cx="771089" cy="365125"/>
          </a:xfrm>
        </p:spPr>
        <p:txBody>
          <a:bodyPr/>
          <a:lstStyle/>
          <a:p>
            <a:fld id="{9AAB9B94-5E35-4826-8F43-A3CF57BBB3DF}" type="slidenum">
              <a:rPr lang="en-IN" smtClean="0"/>
              <a:t>‹#›</a:t>
            </a:fld>
            <a:endParaRPr lang="en-IN"/>
          </a:p>
        </p:txBody>
      </p:sp>
    </p:spTree>
    <p:extLst>
      <p:ext uri="{BB962C8B-B14F-4D97-AF65-F5344CB8AC3E}">
        <p14:creationId xmlns:p14="http://schemas.microsoft.com/office/powerpoint/2010/main" val="37599571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B31D8B-5F86-4124-90DB-FAA333976388}" type="datetimeFigureOut">
              <a:rPr lang="en-IN" smtClean="0"/>
              <a:t>28-11-2023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AAB9B94-5E35-4826-8F43-A3CF57BBB3DF}" type="slidenum">
              <a:rPr lang="en-IN" smtClean="0"/>
              <a:t>‹#›</a:t>
            </a:fld>
            <a:endParaRPr lang="en-IN"/>
          </a:p>
        </p:txBody>
      </p:sp>
    </p:spTree>
    <p:extLst>
      <p:ext uri="{BB962C8B-B14F-4D97-AF65-F5344CB8AC3E}">
        <p14:creationId xmlns:p14="http://schemas.microsoft.com/office/powerpoint/2010/main" val="22072273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B31D8B-5F86-4124-90DB-FAA333976388}" type="datetimeFigureOut">
              <a:rPr lang="en-IN" smtClean="0"/>
              <a:t>28-11-2023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AAB9B94-5E35-4826-8F43-A3CF57BBB3DF}" type="slidenum">
              <a:rPr lang="en-IN" smtClean="0"/>
              <a:t>‹#›</a:t>
            </a:fld>
            <a:endParaRPr lang="en-IN"/>
          </a:p>
        </p:txBody>
      </p:sp>
    </p:spTree>
    <p:extLst>
      <p:ext uri="{BB962C8B-B14F-4D97-AF65-F5344CB8AC3E}">
        <p14:creationId xmlns:p14="http://schemas.microsoft.com/office/powerpoint/2010/main" val="16728834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B31D8B-5F86-4124-90DB-FAA333976388}" type="datetimeFigureOut">
              <a:rPr lang="en-IN" smtClean="0"/>
              <a:t>28-11-2023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AAB9B94-5E35-4826-8F43-A3CF57BBB3DF}" type="slidenum">
              <a:rPr lang="en-IN" smtClean="0"/>
              <a:t>‹#›</a:t>
            </a:fld>
            <a:endParaRPr lang="en-IN"/>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6661571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B31D8B-5F86-4124-90DB-FAA333976388}" type="datetimeFigureOut">
              <a:rPr lang="en-IN" smtClean="0"/>
              <a:t>28-11-2023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AAB9B94-5E35-4826-8F43-A3CF57BBB3DF}" type="slidenum">
              <a:rPr lang="en-IN" smtClean="0"/>
              <a:t>‹#›</a:t>
            </a:fld>
            <a:endParaRPr lang="en-IN"/>
          </a:p>
        </p:txBody>
      </p:sp>
    </p:spTree>
    <p:extLst>
      <p:ext uri="{BB962C8B-B14F-4D97-AF65-F5344CB8AC3E}">
        <p14:creationId xmlns:p14="http://schemas.microsoft.com/office/powerpoint/2010/main" val="25556089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BB31D8B-5F86-4124-90DB-FAA333976388}" type="datetimeFigureOut">
              <a:rPr lang="en-IN" smtClean="0"/>
              <a:t>28-11-2023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AAB9B94-5E35-4826-8F43-A3CF57BBB3DF}" type="slidenum">
              <a:rPr lang="en-IN" smtClean="0"/>
              <a:t>‹#›</a:t>
            </a:fld>
            <a:endParaRPr lang="en-IN"/>
          </a:p>
        </p:txBody>
      </p:sp>
    </p:spTree>
    <p:extLst>
      <p:ext uri="{BB962C8B-B14F-4D97-AF65-F5344CB8AC3E}">
        <p14:creationId xmlns:p14="http://schemas.microsoft.com/office/powerpoint/2010/main" val="6922907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BB31D8B-5F86-4124-90DB-FAA333976388}" type="datetimeFigureOut">
              <a:rPr lang="en-IN" smtClean="0"/>
              <a:t>28-11-2023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AAB9B94-5E35-4826-8F43-A3CF57BBB3DF}" type="slidenum">
              <a:rPr lang="en-IN" smtClean="0"/>
              <a:t>‹#›</a:t>
            </a:fld>
            <a:endParaRPr lang="en-IN"/>
          </a:p>
        </p:txBody>
      </p:sp>
    </p:spTree>
    <p:extLst>
      <p:ext uri="{BB962C8B-B14F-4D97-AF65-F5344CB8AC3E}">
        <p14:creationId xmlns:p14="http://schemas.microsoft.com/office/powerpoint/2010/main" val="6869343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BB31D8B-5F86-4124-90DB-FAA333976388}" type="datetimeFigureOut">
              <a:rPr lang="en-IN" smtClean="0"/>
              <a:t>28-11-2023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AB9B94-5E35-4826-8F43-A3CF57BBB3DF}" type="slidenum">
              <a:rPr lang="en-IN" smtClean="0"/>
              <a:t>‹#›</a:t>
            </a:fld>
            <a:endParaRPr lang="en-IN"/>
          </a:p>
        </p:txBody>
      </p:sp>
    </p:spTree>
    <p:extLst>
      <p:ext uri="{BB962C8B-B14F-4D97-AF65-F5344CB8AC3E}">
        <p14:creationId xmlns:p14="http://schemas.microsoft.com/office/powerpoint/2010/main" val="10317062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BB31D8B-5F86-4124-90DB-FAA333976388}" type="datetimeFigureOut">
              <a:rPr lang="en-IN" smtClean="0"/>
              <a:t>28-11-2023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AB9B94-5E35-4826-8F43-A3CF57BBB3DF}" type="slidenum">
              <a:rPr lang="en-IN" smtClean="0"/>
              <a:t>‹#›</a:t>
            </a:fld>
            <a:endParaRPr lang="en-IN"/>
          </a:p>
        </p:txBody>
      </p:sp>
    </p:spTree>
    <p:extLst>
      <p:ext uri="{BB962C8B-B14F-4D97-AF65-F5344CB8AC3E}">
        <p14:creationId xmlns:p14="http://schemas.microsoft.com/office/powerpoint/2010/main" val="28059630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BB31D8B-5F86-4124-90DB-FAA333976388}" type="datetimeFigureOut">
              <a:rPr lang="en-IN" smtClean="0"/>
              <a:t>28-11-2023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AB9B94-5E35-4826-8F43-A3CF57BBB3DF}" type="slidenum">
              <a:rPr lang="en-IN" smtClean="0"/>
              <a:t>‹#›</a:t>
            </a:fld>
            <a:endParaRPr lang="en-IN"/>
          </a:p>
        </p:txBody>
      </p:sp>
    </p:spTree>
    <p:extLst>
      <p:ext uri="{BB962C8B-B14F-4D97-AF65-F5344CB8AC3E}">
        <p14:creationId xmlns:p14="http://schemas.microsoft.com/office/powerpoint/2010/main" val="7377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BB31D8B-5F86-4124-90DB-FAA333976388}" type="datetimeFigureOut">
              <a:rPr lang="en-IN" smtClean="0"/>
              <a:t>28-11-2023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AB9B94-5E35-4826-8F43-A3CF57BBB3DF}" type="slidenum">
              <a:rPr lang="en-IN" smtClean="0"/>
              <a:t>‹#›</a:t>
            </a:fld>
            <a:endParaRPr lang="en-IN"/>
          </a:p>
        </p:txBody>
      </p:sp>
    </p:spTree>
    <p:extLst>
      <p:ext uri="{BB962C8B-B14F-4D97-AF65-F5344CB8AC3E}">
        <p14:creationId xmlns:p14="http://schemas.microsoft.com/office/powerpoint/2010/main" val="20260399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BB31D8B-5F86-4124-90DB-FAA333976388}" type="datetimeFigureOut">
              <a:rPr lang="en-IN" smtClean="0"/>
              <a:t>28-11-2023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AAB9B94-5E35-4826-8F43-A3CF57BBB3DF}" type="slidenum">
              <a:rPr lang="en-IN" smtClean="0"/>
              <a:t>‹#›</a:t>
            </a:fld>
            <a:endParaRPr lang="en-IN"/>
          </a:p>
        </p:txBody>
      </p:sp>
    </p:spTree>
    <p:extLst>
      <p:ext uri="{BB962C8B-B14F-4D97-AF65-F5344CB8AC3E}">
        <p14:creationId xmlns:p14="http://schemas.microsoft.com/office/powerpoint/2010/main" val="29653115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BB31D8B-5F86-4124-90DB-FAA333976388}" type="datetimeFigureOut">
              <a:rPr lang="en-IN" smtClean="0"/>
              <a:t>28-11-2023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AAB9B94-5E35-4826-8F43-A3CF57BBB3DF}" type="slidenum">
              <a:rPr lang="en-IN" smtClean="0"/>
              <a:t>‹#›</a:t>
            </a:fld>
            <a:endParaRPr lang="en-IN"/>
          </a:p>
        </p:txBody>
      </p:sp>
    </p:spTree>
    <p:extLst>
      <p:ext uri="{BB962C8B-B14F-4D97-AF65-F5344CB8AC3E}">
        <p14:creationId xmlns:p14="http://schemas.microsoft.com/office/powerpoint/2010/main" val="33615579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BB31D8B-5F86-4124-90DB-FAA333976388}" type="datetimeFigureOut">
              <a:rPr lang="en-IN" smtClean="0"/>
              <a:t>28-11-2023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AAB9B94-5E35-4826-8F43-A3CF57BBB3DF}" type="slidenum">
              <a:rPr lang="en-IN" smtClean="0"/>
              <a:t>‹#›</a:t>
            </a:fld>
            <a:endParaRPr lang="en-IN"/>
          </a:p>
        </p:txBody>
      </p:sp>
    </p:spTree>
    <p:extLst>
      <p:ext uri="{BB962C8B-B14F-4D97-AF65-F5344CB8AC3E}">
        <p14:creationId xmlns:p14="http://schemas.microsoft.com/office/powerpoint/2010/main" val="2441153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BB31D8B-5F86-4124-90DB-FAA333976388}" type="datetimeFigureOut">
              <a:rPr lang="en-IN" smtClean="0"/>
              <a:t>28-11-2023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AAB9B94-5E35-4826-8F43-A3CF57BBB3DF}" type="slidenum">
              <a:rPr lang="en-IN" smtClean="0"/>
              <a:t>‹#›</a:t>
            </a:fld>
            <a:endParaRPr lang="en-IN"/>
          </a:p>
        </p:txBody>
      </p:sp>
    </p:spTree>
    <p:extLst>
      <p:ext uri="{BB962C8B-B14F-4D97-AF65-F5344CB8AC3E}">
        <p14:creationId xmlns:p14="http://schemas.microsoft.com/office/powerpoint/2010/main" val="42718382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B31D8B-5F86-4124-90DB-FAA333976388}" type="datetimeFigureOut">
              <a:rPr lang="en-IN" smtClean="0"/>
              <a:t>28-11-2023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AAB9B94-5E35-4826-8F43-A3CF57BBB3DF}" type="slidenum">
              <a:rPr lang="en-IN" smtClean="0"/>
              <a:t>‹#›</a:t>
            </a:fld>
            <a:endParaRPr lang="en-IN"/>
          </a:p>
        </p:txBody>
      </p:sp>
    </p:spTree>
    <p:extLst>
      <p:ext uri="{BB962C8B-B14F-4D97-AF65-F5344CB8AC3E}">
        <p14:creationId xmlns:p14="http://schemas.microsoft.com/office/powerpoint/2010/main" val="10025252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B31D8B-5F86-4124-90DB-FAA333976388}" type="datetimeFigureOut">
              <a:rPr lang="en-IN" smtClean="0"/>
              <a:t>28-11-2023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AAB9B94-5E35-4826-8F43-A3CF57BBB3DF}" type="slidenum">
              <a:rPr lang="en-IN" smtClean="0"/>
              <a:t>‹#›</a:t>
            </a:fld>
            <a:endParaRPr lang="en-IN"/>
          </a:p>
        </p:txBody>
      </p:sp>
    </p:spTree>
    <p:extLst>
      <p:ext uri="{BB962C8B-B14F-4D97-AF65-F5344CB8AC3E}">
        <p14:creationId xmlns:p14="http://schemas.microsoft.com/office/powerpoint/2010/main" val="34947739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BB31D8B-5F86-4124-90DB-FAA333976388}" type="datetimeFigureOut">
              <a:rPr lang="en-IN" smtClean="0"/>
              <a:t>28-11-2023</a:t>
            </a:fld>
            <a:endParaRPr lang="en-IN"/>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AAB9B94-5E35-4826-8F43-A3CF57BBB3DF}" type="slidenum">
              <a:rPr lang="en-IN" smtClean="0"/>
              <a:t>‹#›</a:t>
            </a:fld>
            <a:endParaRPr lang="en-IN"/>
          </a:p>
        </p:txBody>
      </p:sp>
    </p:spTree>
    <p:extLst>
      <p:ext uri="{BB962C8B-B14F-4D97-AF65-F5344CB8AC3E}">
        <p14:creationId xmlns:p14="http://schemas.microsoft.com/office/powerpoint/2010/main" val="240253489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7.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www.tripadvisor.com/" TargetMode="External"/><Relationship Id="rId2" Type="http://schemas.openxmlformats.org/officeDocument/2006/relationships/hyperlink" Target="https://www.w3schools.com/" TargetMode="External"/><Relationship Id="rId1" Type="http://schemas.openxmlformats.org/officeDocument/2006/relationships/slideLayout" Target="../slideLayouts/slideLayout7.xml"/><Relationship Id="rId4" Type="http://schemas.openxmlformats.org/officeDocument/2006/relationships/hyperlink" Target="https://javascript.info/"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D8A85-4D7B-FDE1-3954-C1C6CDA42E82}"/>
              </a:ext>
            </a:extLst>
          </p:cNvPr>
          <p:cNvSpPr>
            <a:spLocks noGrp="1"/>
          </p:cNvSpPr>
          <p:nvPr>
            <p:ph type="ctrTitle"/>
          </p:nvPr>
        </p:nvSpPr>
        <p:spPr>
          <a:xfrm flipV="1">
            <a:off x="279918" y="673456"/>
            <a:ext cx="55984" cy="92076"/>
          </a:xfrm>
        </p:spPr>
        <p:txBody>
          <a:bodyPr>
            <a:noAutofit/>
          </a:bodyPr>
          <a:lstStyle/>
          <a:p>
            <a:endParaRPr lang="en-IN" sz="100" dirty="0"/>
          </a:p>
        </p:txBody>
      </p:sp>
      <p:sp>
        <p:nvSpPr>
          <p:cNvPr id="3" name="Subtitle 2">
            <a:extLst>
              <a:ext uri="{FF2B5EF4-FFF2-40B4-BE49-F238E27FC236}">
                <a16:creationId xmlns:a16="http://schemas.microsoft.com/office/drawing/2014/main" id="{086FB8C2-0CDC-D2CA-A7F0-442F9868F71B}"/>
              </a:ext>
            </a:extLst>
          </p:cNvPr>
          <p:cNvSpPr>
            <a:spLocks noGrp="1"/>
          </p:cNvSpPr>
          <p:nvPr>
            <p:ph type="subTitle" idx="1"/>
          </p:nvPr>
        </p:nvSpPr>
        <p:spPr>
          <a:xfrm>
            <a:off x="279918" y="1064112"/>
            <a:ext cx="45719" cy="46231"/>
          </a:xfrm>
        </p:spPr>
        <p:txBody>
          <a:bodyPr>
            <a:normAutofit fontScale="25000" lnSpcReduction="20000"/>
          </a:bodyPr>
          <a:lstStyle/>
          <a:p>
            <a:endParaRPr lang="en-IN" sz="100" dirty="0"/>
          </a:p>
        </p:txBody>
      </p:sp>
      <p:sp>
        <p:nvSpPr>
          <p:cNvPr id="4" name="Rectangle 3">
            <a:extLst>
              <a:ext uri="{FF2B5EF4-FFF2-40B4-BE49-F238E27FC236}">
                <a16:creationId xmlns:a16="http://schemas.microsoft.com/office/drawing/2014/main" id="{E1C07B84-17E8-1A4E-7FE0-695A2F2CF593}"/>
              </a:ext>
            </a:extLst>
          </p:cNvPr>
          <p:cNvSpPr/>
          <p:nvPr/>
        </p:nvSpPr>
        <p:spPr>
          <a:xfrm>
            <a:off x="2433747" y="2413337"/>
            <a:ext cx="8249803" cy="1015663"/>
          </a:xfrm>
          <a:prstGeom prst="rect">
            <a:avLst/>
          </a:prstGeom>
          <a:noFill/>
        </p:spPr>
        <p:txBody>
          <a:bodyPr wrap="square" lIns="91440" tIns="45720" rIns="91440" bIns="45720">
            <a:spAutoFit/>
          </a:bodyPr>
          <a:lstStyle/>
          <a:p>
            <a:pPr algn="ctr"/>
            <a:r>
              <a:rPr lang="en-US" sz="6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SAFAR- A Travel </a:t>
            </a:r>
            <a:r>
              <a:rPr lang="en-US" sz="60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Website</a:t>
            </a:r>
            <a:endParaRPr lang="en-US" sz="6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6" name="Picture 5">
            <a:extLst>
              <a:ext uri="{FF2B5EF4-FFF2-40B4-BE49-F238E27FC236}">
                <a16:creationId xmlns:a16="http://schemas.microsoft.com/office/drawing/2014/main" id="{7063F59F-F6A2-6785-B1C9-363CB220BD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42952" y="371772"/>
            <a:ext cx="1556269" cy="1681163"/>
          </a:xfrm>
          <a:prstGeom prst="rect">
            <a:avLst/>
          </a:prstGeom>
          <a:effectLst>
            <a:glow rad="101600">
              <a:schemeClr val="accent5">
                <a:satMod val="175000"/>
                <a:alpha val="40000"/>
              </a:schemeClr>
            </a:glow>
          </a:effectLst>
        </p:spPr>
      </p:pic>
      <p:sp>
        <p:nvSpPr>
          <p:cNvPr id="7" name="TextBox 6">
            <a:extLst>
              <a:ext uri="{FF2B5EF4-FFF2-40B4-BE49-F238E27FC236}">
                <a16:creationId xmlns:a16="http://schemas.microsoft.com/office/drawing/2014/main" id="{04D7CE60-DC15-56F4-F15F-78D6E00170B1}"/>
              </a:ext>
            </a:extLst>
          </p:cNvPr>
          <p:cNvSpPr txBox="1"/>
          <p:nvPr/>
        </p:nvSpPr>
        <p:spPr>
          <a:xfrm>
            <a:off x="4252232" y="4962915"/>
            <a:ext cx="4133850" cy="1107996"/>
          </a:xfrm>
          <a:prstGeom prst="rect">
            <a:avLst/>
          </a:prstGeom>
          <a:noFill/>
        </p:spPr>
        <p:txBody>
          <a:bodyPr wrap="square" rtlCol="0">
            <a:spAutoFit/>
          </a:bodyPr>
          <a:lstStyle/>
          <a:p>
            <a:pPr algn="ctr"/>
            <a:r>
              <a:rPr lang="en-IN" sz="2200" b="1" dirty="0">
                <a:latin typeface="Amasis MT Pro" panose="02040504050005020304" pitchFamily="18" charset="0"/>
              </a:rPr>
              <a:t>Name : </a:t>
            </a:r>
            <a:r>
              <a:rPr lang="en-IN" sz="2200" b="1" dirty="0" err="1">
                <a:latin typeface="Amasis MT Pro" panose="02040504050005020304" pitchFamily="18" charset="0"/>
              </a:rPr>
              <a:t>Mehakpreet</a:t>
            </a:r>
            <a:endParaRPr lang="en-IN" sz="2200" b="1" dirty="0">
              <a:latin typeface="Amasis MT Pro" panose="02040504050005020304" pitchFamily="18" charset="0"/>
            </a:endParaRPr>
          </a:p>
          <a:p>
            <a:pPr algn="ctr"/>
            <a:r>
              <a:rPr lang="en-IN" sz="2200" b="1" dirty="0">
                <a:latin typeface="Amasis MT Pro" panose="02040504050005020304" pitchFamily="18" charset="0"/>
              </a:rPr>
              <a:t>Roll No: 12101038</a:t>
            </a:r>
          </a:p>
          <a:p>
            <a:pPr algn="ctr"/>
            <a:r>
              <a:rPr lang="en-IN" sz="2200" b="1" dirty="0">
                <a:latin typeface="Amasis MT Pro" panose="02040504050005020304" pitchFamily="18" charset="0"/>
              </a:rPr>
              <a:t>Group: 3CE-2</a:t>
            </a:r>
          </a:p>
        </p:txBody>
      </p:sp>
      <p:sp>
        <p:nvSpPr>
          <p:cNvPr id="9" name="TextBox 8">
            <a:extLst>
              <a:ext uri="{FF2B5EF4-FFF2-40B4-BE49-F238E27FC236}">
                <a16:creationId xmlns:a16="http://schemas.microsoft.com/office/drawing/2014/main" id="{5522C4D9-620A-636B-C254-21F650991653}"/>
              </a:ext>
            </a:extLst>
          </p:cNvPr>
          <p:cNvSpPr txBox="1"/>
          <p:nvPr/>
        </p:nvSpPr>
        <p:spPr>
          <a:xfrm>
            <a:off x="4837922" y="3586850"/>
            <a:ext cx="2962470" cy="461665"/>
          </a:xfrm>
          <a:prstGeom prst="rect">
            <a:avLst/>
          </a:prstGeom>
          <a:noFill/>
        </p:spPr>
        <p:txBody>
          <a:bodyPr wrap="square" rtlCol="0">
            <a:spAutoFit/>
          </a:bodyPr>
          <a:lstStyle/>
          <a:p>
            <a:r>
              <a:rPr lang="en-IN" sz="2400" dirty="0"/>
              <a:t>Web Designing Project</a:t>
            </a:r>
          </a:p>
        </p:txBody>
      </p:sp>
      <p:cxnSp>
        <p:nvCxnSpPr>
          <p:cNvPr id="12" name="Straight Connector 11">
            <a:extLst>
              <a:ext uri="{FF2B5EF4-FFF2-40B4-BE49-F238E27FC236}">
                <a16:creationId xmlns:a16="http://schemas.microsoft.com/office/drawing/2014/main" id="{442CFA77-BAEA-AB84-1E37-66578B915002}"/>
              </a:ext>
            </a:extLst>
          </p:cNvPr>
          <p:cNvCxnSpPr>
            <a:cxnSpLocks/>
          </p:cNvCxnSpPr>
          <p:nvPr/>
        </p:nvCxnSpPr>
        <p:spPr>
          <a:xfrm>
            <a:off x="2433747" y="3429000"/>
            <a:ext cx="82296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5330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1" name="Group 10">
            <a:extLst>
              <a:ext uri="{FF2B5EF4-FFF2-40B4-BE49-F238E27FC236}">
                <a16:creationId xmlns:a16="http://schemas.microsoft.com/office/drawing/2014/main" id="{A838DBA2-246D-4087-AE0A-6EA2B4B65A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2" name="Group 11">
              <a:extLst>
                <a:ext uri="{FF2B5EF4-FFF2-40B4-BE49-F238E27FC236}">
                  <a16:creationId xmlns:a16="http://schemas.microsoft.com/office/drawing/2014/main" id="{B4406F95-9579-494D-BE1E-A012A7F4CB3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4"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IN"/>
              </a:p>
            </p:txBody>
          </p:sp>
          <p:sp>
            <p:nvSpPr>
              <p:cNvPr id="25"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6"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7"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8"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9"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30"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31"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32"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33"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34"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35"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IN"/>
              </a:p>
            </p:txBody>
          </p:sp>
          <p:sp>
            <p:nvSpPr>
              <p:cNvPr id="36"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37"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38"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39"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40"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IN"/>
              </a:p>
            </p:txBody>
          </p:sp>
          <p:sp>
            <p:nvSpPr>
              <p:cNvPr id="41"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42"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43"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44"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45"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46"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47"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48"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49"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50"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grpSp>
        <p:grpSp>
          <p:nvGrpSpPr>
            <p:cNvPr id="13" name="Group 12">
              <a:extLst>
                <a:ext uri="{FF2B5EF4-FFF2-40B4-BE49-F238E27FC236}">
                  <a16:creationId xmlns:a16="http://schemas.microsoft.com/office/drawing/2014/main" id="{375D3DC5-0B19-4EA9-A350-6218AC28CDA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4"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5"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6"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7"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8"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9"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0"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1"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2"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3"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IN"/>
              </a:p>
            </p:txBody>
          </p:sp>
        </p:grpSp>
      </p:grpSp>
      <p:grpSp>
        <p:nvGrpSpPr>
          <p:cNvPr id="52" name="Group 51">
            <a:extLst>
              <a:ext uri="{FF2B5EF4-FFF2-40B4-BE49-F238E27FC236}">
                <a16:creationId xmlns:a16="http://schemas.microsoft.com/office/drawing/2014/main" id="{74872A0B-8668-4500-9509-EAA581B26C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53" name="Rectangle 52">
              <a:extLst>
                <a:ext uri="{FF2B5EF4-FFF2-40B4-BE49-F238E27FC236}">
                  <a16:creationId xmlns:a16="http://schemas.microsoft.com/office/drawing/2014/main" id="{8B504305-5526-408E-85F7-F0BA7E527C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4" name="Picture 2">
              <a:extLst>
                <a:ext uri="{FF2B5EF4-FFF2-40B4-BE49-F238E27FC236}">
                  <a16:creationId xmlns:a16="http://schemas.microsoft.com/office/drawing/2014/main" id="{5827CE64-2533-45A6-9A39-7D5052E5CEE0}"/>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extBox 1">
            <a:extLst>
              <a:ext uri="{FF2B5EF4-FFF2-40B4-BE49-F238E27FC236}">
                <a16:creationId xmlns:a16="http://schemas.microsoft.com/office/drawing/2014/main" id="{75B4C036-DBCB-8DB4-1CB5-958A619B11BC}"/>
              </a:ext>
            </a:extLst>
          </p:cNvPr>
          <p:cNvSpPr txBox="1"/>
          <p:nvPr/>
        </p:nvSpPr>
        <p:spPr>
          <a:xfrm>
            <a:off x="6448426" y="618518"/>
            <a:ext cx="3067050" cy="921357"/>
          </a:xfrm>
          <a:prstGeom prst="rect">
            <a:avLst/>
          </a:prstGeom>
          <a:solidFill>
            <a:schemeClr val="tx2">
              <a:lumMod val="25000"/>
            </a:schemeClr>
          </a:solidFill>
        </p:spPr>
        <p:txBody>
          <a:bodyPr vert="horz" lIns="91440" tIns="45720" rIns="91440" bIns="45720" rtlCol="0" anchor="ctr">
            <a:normAutofit fontScale="92500"/>
          </a:bodyPr>
          <a:lstStyle/>
          <a:p>
            <a:pPr defTabSz="914400">
              <a:lnSpc>
                <a:spcPct val="90000"/>
              </a:lnSpc>
              <a:spcBef>
                <a:spcPct val="0"/>
              </a:spcBef>
              <a:spcAft>
                <a:spcPts val="600"/>
              </a:spcAft>
            </a:pPr>
            <a:r>
              <a:rPr lang="en-US" sz="3600" cap="all" dirty="0">
                <a:latin typeface="ADLaM Display" panose="02010000000000000000" pitchFamily="2" charset="0"/>
                <a:ea typeface="ADLaM Display" panose="02010000000000000000" pitchFamily="2" charset="0"/>
                <a:cs typeface="ADLaM Display" panose="02010000000000000000" pitchFamily="2" charset="0"/>
              </a:rPr>
              <a:t>Conclusion</a:t>
            </a:r>
          </a:p>
        </p:txBody>
      </p:sp>
      <p:pic>
        <p:nvPicPr>
          <p:cNvPr id="5" name="Picture 4" descr="Mobile device with apps">
            <a:extLst>
              <a:ext uri="{FF2B5EF4-FFF2-40B4-BE49-F238E27FC236}">
                <a16:creationId xmlns:a16="http://schemas.microsoft.com/office/drawing/2014/main" id="{CB507815-F031-70C1-4BDF-E781568D9268}"/>
              </a:ext>
            </a:extLst>
          </p:cNvPr>
          <p:cNvPicPr>
            <a:picLocks noChangeAspect="1"/>
          </p:cNvPicPr>
          <p:nvPr/>
        </p:nvPicPr>
        <p:blipFill rotWithShape="1">
          <a:blip r:embed="rId4"/>
          <a:srcRect l="44762" r="5192"/>
          <a:stretch/>
        </p:blipFill>
        <p:spPr>
          <a:xfrm>
            <a:off x="-5597" y="10"/>
            <a:ext cx="6101597" cy="6857990"/>
          </a:xfrm>
          <a:prstGeom prst="rect">
            <a:avLst/>
          </a:prstGeom>
        </p:spPr>
      </p:pic>
      <p:grpSp>
        <p:nvGrpSpPr>
          <p:cNvPr id="56" name="Group 55">
            <a:extLst>
              <a:ext uri="{FF2B5EF4-FFF2-40B4-BE49-F238E27FC236}">
                <a16:creationId xmlns:a16="http://schemas.microsoft.com/office/drawing/2014/main" id="{240590EE-5428-41AA-95B2-96FCC1CE67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57" name="Rectangle 56">
              <a:extLst>
                <a:ext uri="{FF2B5EF4-FFF2-40B4-BE49-F238E27FC236}">
                  <a16:creationId xmlns:a16="http://schemas.microsoft.com/office/drawing/2014/main" id="{494DCC55-99C6-45CF-B357-E3848C80934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IN"/>
            </a:p>
          </p:txBody>
        </p:sp>
        <p:sp>
          <p:nvSpPr>
            <p:cNvPr id="58" name="Freeform 6">
              <a:extLst>
                <a:ext uri="{FF2B5EF4-FFF2-40B4-BE49-F238E27FC236}">
                  <a16:creationId xmlns:a16="http://schemas.microsoft.com/office/drawing/2014/main" id="{63D64E32-FF0C-4665-B9D8-D1ECAAE5BA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59" name="Freeform 7">
              <a:extLst>
                <a:ext uri="{FF2B5EF4-FFF2-40B4-BE49-F238E27FC236}">
                  <a16:creationId xmlns:a16="http://schemas.microsoft.com/office/drawing/2014/main" id="{3675001D-3840-4589-8190-505A7F52F0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60" name="Rectangle 59">
              <a:extLst>
                <a:ext uri="{FF2B5EF4-FFF2-40B4-BE49-F238E27FC236}">
                  <a16:creationId xmlns:a16="http://schemas.microsoft.com/office/drawing/2014/main" id="{19E34E87-395F-4023-A80E-D1CBAAEBD9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IN"/>
            </a:p>
          </p:txBody>
        </p:sp>
        <p:sp>
          <p:nvSpPr>
            <p:cNvPr id="61" name="Freeform 9">
              <a:extLst>
                <a:ext uri="{FF2B5EF4-FFF2-40B4-BE49-F238E27FC236}">
                  <a16:creationId xmlns:a16="http://schemas.microsoft.com/office/drawing/2014/main" id="{6FB1B38F-1B92-41C3-AA1D-6D6440FB0D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62" name="Freeform 10">
              <a:extLst>
                <a:ext uri="{FF2B5EF4-FFF2-40B4-BE49-F238E27FC236}">
                  <a16:creationId xmlns:a16="http://schemas.microsoft.com/office/drawing/2014/main" id="{02FBE453-FBD2-4348-8DDA-4A023444EC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63" name="Freeform 11">
              <a:extLst>
                <a:ext uri="{FF2B5EF4-FFF2-40B4-BE49-F238E27FC236}">
                  <a16:creationId xmlns:a16="http://schemas.microsoft.com/office/drawing/2014/main" id="{60D719E8-BF78-4F42-B9D1-7F5E02A369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64" name="Freeform 12">
              <a:extLst>
                <a:ext uri="{FF2B5EF4-FFF2-40B4-BE49-F238E27FC236}">
                  <a16:creationId xmlns:a16="http://schemas.microsoft.com/office/drawing/2014/main" id="{5EC70737-9C19-4CF5-84DA-B22A960D53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65" name="Freeform 13">
              <a:extLst>
                <a:ext uri="{FF2B5EF4-FFF2-40B4-BE49-F238E27FC236}">
                  <a16:creationId xmlns:a16="http://schemas.microsoft.com/office/drawing/2014/main" id="{88FD042E-E56E-4360-9620-F811AB9A33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66" name="Freeform 14">
              <a:extLst>
                <a:ext uri="{FF2B5EF4-FFF2-40B4-BE49-F238E27FC236}">
                  <a16:creationId xmlns:a16="http://schemas.microsoft.com/office/drawing/2014/main" id="{18F15D2B-0812-46F6-B0F4-6A6714B54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67" name="Freeform 15">
              <a:extLst>
                <a:ext uri="{FF2B5EF4-FFF2-40B4-BE49-F238E27FC236}">
                  <a16:creationId xmlns:a16="http://schemas.microsoft.com/office/drawing/2014/main" id="{0C2F2A50-98DD-4F92-BDFE-B72E2357667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68" name="Freeform 16">
              <a:extLst>
                <a:ext uri="{FF2B5EF4-FFF2-40B4-BE49-F238E27FC236}">
                  <a16:creationId xmlns:a16="http://schemas.microsoft.com/office/drawing/2014/main" id="{473541D9-6DAE-4718-97D4-8952F4E7CC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69" name="Freeform 17">
              <a:extLst>
                <a:ext uri="{FF2B5EF4-FFF2-40B4-BE49-F238E27FC236}">
                  <a16:creationId xmlns:a16="http://schemas.microsoft.com/office/drawing/2014/main" id="{3A56C5E9-011C-44D2-AF94-3BF5420433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70" name="Freeform 18">
              <a:extLst>
                <a:ext uri="{FF2B5EF4-FFF2-40B4-BE49-F238E27FC236}">
                  <a16:creationId xmlns:a16="http://schemas.microsoft.com/office/drawing/2014/main" id="{CD279E0E-1CD5-4F41-96A5-3A09707E81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71" name="Freeform 19">
              <a:extLst>
                <a:ext uri="{FF2B5EF4-FFF2-40B4-BE49-F238E27FC236}">
                  <a16:creationId xmlns:a16="http://schemas.microsoft.com/office/drawing/2014/main" id="{F5A6F094-9E54-4985-8738-D2067A4F0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72" name="Freeform 20">
              <a:extLst>
                <a:ext uri="{FF2B5EF4-FFF2-40B4-BE49-F238E27FC236}">
                  <a16:creationId xmlns:a16="http://schemas.microsoft.com/office/drawing/2014/main" id="{99D51F59-FA93-490E-B9CF-97BB63747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73" name="Freeform 21">
              <a:extLst>
                <a:ext uri="{FF2B5EF4-FFF2-40B4-BE49-F238E27FC236}">
                  <a16:creationId xmlns:a16="http://schemas.microsoft.com/office/drawing/2014/main" id="{3CD83DC6-F4A0-4A4D-AAC3-83983F960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74" name="Freeform 22">
              <a:extLst>
                <a:ext uri="{FF2B5EF4-FFF2-40B4-BE49-F238E27FC236}">
                  <a16:creationId xmlns:a16="http://schemas.microsoft.com/office/drawing/2014/main" id="{6E9B4028-C74F-4631-8312-68B30E6E62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75" name="Freeform 23">
              <a:extLst>
                <a:ext uri="{FF2B5EF4-FFF2-40B4-BE49-F238E27FC236}">
                  <a16:creationId xmlns:a16="http://schemas.microsoft.com/office/drawing/2014/main" id="{1E3337C9-1DDE-4E2E-8519-7D2C23C95FE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76" name="Freeform 24">
              <a:extLst>
                <a:ext uri="{FF2B5EF4-FFF2-40B4-BE49-F238E27FC236}">
                  <a16:creationId xmlns:a16="http://schemas.microsoft.com/office/drawing/2014/main" id="{754A526E-6EC0-458A-9C4C-008F6749CD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77" name="Freeform 25">
              <a:extLst>
                <a:ext uri="{FF2B5EF4-FFF2-40B4-BE49-F238E27FC236}">
                  <a16:creationId xmlns:a16="http://schemas.microsoft.com/office/drawing/2014/main" id="{6A3DA723-7448-48CF-8BD2-FED2D4FED5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78" name="Freeform 26">
              <a:extLst>
                <a:ext uri="{FF2B5EF4-FFF2-40B4-BE49-F238E27FC236}">
                  <a16:creationId xmlns:a16="http://schemas.microsoft.com/office/drawing/2014/main" id="{9B506EC1-D8A8-4532-B78B-A236567EE0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79" name="Freeform 27">
              <a:extLst>
                <a:ext uri="{FF2B5EF4-FFF2-40B4-BE49-F238E27FC236}">
                  <a16:creationId xmlns:a16="http://schemas.microsoft.com/office/drawing/2014/main" id="{AA9DFB36-74F4-4977-ABC5-3257EDA331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80" name="Freeform 28">
              <a:extLst>
                <a:ext uri="{FF2B5EF4-FFF2-40B4-BE49-F238E27FC236}">
                  <a16:creationId xmlns:a16="http://schemas.microsoft.com/office/drawing/2014/main" id="{966A7FBA-BB79-4AF0-90C2-5F2BC9F2D1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81" name="Freeform 29">
              <a:extLst>
                <a:ext uri="{FF2B5EF4-FFF2-40B4-BE49-F238E27FC236}">
                  <a16:creationId xmlns:a16="http://schemas.microsoft.com/office/drawing/2014/main" id="{23BB8A47-FF1B-44E5-8D93-7ADF37F1D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82" name="Freeform 30">
              <a:extLst>
                <a:ext uri="{FF2B5EF4-FFF2-40B4-BE49-F238E27FC236}">
                  <a16:creationId xmlns:a16="http://schemas.microsoft.com/office/drawing/2014/main" id="{E463E1B7-7BED-4425-95B7-F6F75F8733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83" name="Freeform 31">
              <a:extLst>
                <a:ext uri="{FF2B5EF4-FFF2-40B4-BE49-F238E27FC236}">
                  <a16:creationId xmlns:a16="http://schemas.microsoft.com/office/drawing/2014/main" id="{749D0675-4397-4610-9807-2F7C1CC94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84" name="Freeform 32">
              <a:extLst>
                <a:ext uri="{FF2B5EF4-FFF2-40B4-BE49-F238E27FC236}">
                  <a16:creationId xmlns:a16="http://schemas.microsoft.com/office/drawing/2014/main" id="{DE7617CF-8919-43C3-9557-08D67C7DAF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85" name="Rectangle 84">
              <a:extLst>
                <a:ext uri="{FF2B5EF4-FFF2-40B4-BE49-F238E27FC236}">
                  <a16:creationId xmlns:a16="http://schemas.microsoft.com/office/drawing/2014/main" id="{3DB68720-7E37-4930-9900-8632140D6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IN"/>
            </a:p>
          </p:txBody>
        </p:sp>
        <p:sp>
          <p:nvSpPr>
            <p:cNvPr id="86" name="Freeform 34">
              <a:extLst>
                <a:ext uri="{FF2B5EF4-FFF2-40B4-BE49-F238E27FC236}">
                  <a16:creationId xmlns:a16="http://schemas.microsoft.com/office/drawing/2014/main" id="{202F13DF-5B76-468E-A95E-80780788BD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87" name="Freeform 35">
              <a:extLst>
                <a:ext uri="{FF2B5EF4-FFF2-40B4-BE49-F238E27FC236}">
                  <a16:creationId xmlns:a16="http://schemas.microsoft.com/office/drawing/2014/main" id="{219143C2-6062-4C2C-9563-6534108E35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88" name="Freeform 36">
              <a:extLst>
                <a:ext uri="{FF2B5EF4-FFF2-40B4-BE49-F238E27FC236}">
                  <a16:creationId xmlns:a16="http://schemas.microsoft.com/office/drawing/2014/main" id="{38413A0C-26DB-479B-B747-1D8136100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89" name="Freeform 37">
              <a:extLst>
                <a:ext uri="{FF2B5EF4-FFF2-40B4-BE49-F238E27FC236}">
                  <a16:creationId xmlns:a16="http://schemas.microsoft.com/office/drawing/2014/main" id="{CB526B5F-4FAA-4B4C-8AF8-B98EC74A3D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90" name="Freeform 38">
              <a:extLst>
                <a:ext uri="{FF2B5EF4-FFF2-40B4-BE49-F238E27FC236}">
                  <a16:creationId xmlns:a16="http://schemas.microsoft.com/office/drawing/2014/main" id="{54FFF88E-6D69-4AE9-8378-D16419155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91" name="Freeform 39">
              <a:extLst>
                <a:ext uri="{FF2B5EF4-FFF2-40B4-BE49-F238E27FC236}">
                  <a16:creationId xmlns:a16="http://schemas.microsoft.com/office/drawing/2014/main" id="{8008115A-CE00-4E36-BAF1-B511F21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92" name="Freeform 40">
              <a:extLst>
                <a:ext uri="{FF2B5EF4-FFF2-40B4-BE49-F238E27FC236}">
                  <a16:creationId xmlns:a16="http://schemas.microsoft.com/office/drawing/2014/main" id="{2935DB29-6F85-47D8-863C-11386389DB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93" name="Freeform 41">
              <a:extLst>
                <a:ext uri="{FF2B5EF4-FFF2-40B4-BE49-F238E27FC236}">
                  <a16:creationId xmlns:a16="http://schemas.microsoft.com/office/drawing/2014/main" id="{4FB8E51B-1AC1-4671-B181-473C29BECD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94" name="Freeform 42">
              <a:extLst>
                <a:ext uri="{FF2B5EF4-FFF2-40B4-BE49-F238E27FC236}">
                  <a16:creationId xmlns:a16="http://schemas.microsoft.com/office/drawing/2014/main" id="{91E6AE4F-959F-4ED7-A199-8C0307E40E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95" name="Freeform 43">
              <a:extLst>
                <a:ext uri="{FF2B5EF4-FFF2-40B4-BE49-F238E27FC236}">
                  <a16:creationId xmlns:a16="http://schemas.microsoft.com/office/drawing/2014/main" id="{A0445E55-0009-44A5-AA6A-350D9D48A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96" name="Freeform 44">
              <a:extLst>
                <a:ext uri="{FF2B5EF4-FFF2-40B4-BE49-F238E27FC236}">
                  <a16:creationId xmlns:a16="http://schemas.microsoft.com/office/drawing/2014/main" id="{B5291C75-4ECA-4829-B824-5725C32905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97" name="Rectangle 96">
              <a:extLst>
                <a:ext uri="{FF2B5EF4-FFF2-40B4-BE49-F238E27FC236}">
                  <a16:creationId xmlns:a16="http://schemas.microsoft.com/office/drawing/2014/main" id="{6793376D-3E7C-4F04-8BC8-EC4820622BE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IN"/>
            </a:p>
          </p:txBody>
        </p:sp>
        <p:sp>
          <p:nvSpPr>
            <p:cNvPr id="98" name="Freeform 46">
              <a:extLst>
                <a:ext uri="{FF2B5EF4-FFF2-40B4-BE49-F238E27FC236}">
                  <a16:creationId xmlns:a16="http://schemas.microsoft.com/office/drawing/2014/main" id="{3596510A-5528-445D-AFEA-6E3F89BA8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99" name="Freeform 47">
              <a:extLst>
                <a:ext uri="{FF2B5EF4-FFF2-40B4-BE49-F238E27FC236}">
                  <a16:creationId xmlns:a16="http://schemas.microsoft.com/office/drawing/2014/main" id="{E1B69479-D8C9-4E2E-A931-4D49C4FD76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00" name="Freeform 48">
              <a:extLst>
                <a:ext uri="{FF2B5EF4-FFF2-40B4-BE49-F238E27FC236}">
                  <a16:creationId xmlns:a16="http://schemas.microsoft.com/office/drawing/2014/main" id="{0A759A2E-A8B1-44C8-B3F9-A16714C895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01" name="Freeform 49">
              <a:extLst>
                <a:ext uri="{FF2B5EF4-FFF2-40B4-BE49-F238E27FC236}">
                  <a16:creationId xmlns:a16="http://schemas.microsoft.com/office/drawing/2014/main" id="{6C2B3B3C-1DC9-4352-BB73-801976C8F5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02" name="Freeform 50">
              <a:extLst>
                <a:ext uri="{FF2B5EF4-FFF2-40B4-BE49-F238E27FC236}">
                  <a16:creationId xmlns:a16="http://schemas.microsoft.com/office/drawing/2014/main" id="{EE22E3A8-5789-4189-9AC7-98D6826B0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03" name="Freeform 51">
              <a:extLst>
                <a:ext uri="{FF2B5EF4-FFF2-40B4-BE49-F238E27FC236}">
                  <a16:creationId xmlns:a16="http://schemas.microsoft.com/office/drawing/2014/main" id="{9AC0FC74-D003-4D0D-9CAF-F6A03739E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04" name="Freeform 52">
              <a:extLst>
                <a:ext uri="{FF2B5EF4-FFF2-40B4-BE49-F238E27FC236}">
                  <a16:creationId xmlns:a16="http://schemas.microsoft.com/office/drawing/2014/main" id="{126C2057-02E1-4348-ABEB-EAC063A17E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05" name="Freeform 53">
              <a:extLst>
                <a:ext uri="{FF2B5EF4-FFF2-40B4-BE49-F238E27FC236}">
                  <a16:creationId xmlns:a16="http://schemas.microsoft.com/office/drawing/2014/main" id="{5150586D-D743-4392-844F-F2AFCCE649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06" name="Freeform 54">
              <a:extLst>
                <a:ext uri="{FF2B5EF4-FFF2-40B4-BE49-F238E27FC236}">
                  <a16:creationId xmlns:a16="http://schemas.microsoft.com/office/drawing/2014/main" id="{9E5B157A-534E-4879-8013-D02864E76F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07" name="Freeform 55">
              <a:extLst>
                <a:ext uri="{FF2B5EF4-FFF2-40B4-BE49-F238E27FC236}">
                  <a16:creationId xmlns:a16="http://schemas.microsoft.com/office/drawing/2014/main" id="{CEE2DD73-7E8C-4F26-8E93-8C32D11B26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08" name="Freeform 56">
              <a:extLst>
                <a:ext uri="{FF2B5EF4-FFF2-40B4-BE49-F238E27FC236}">
                  <a16:creationId xmlns:a16="http://schemas.microsoft.com/office/drawing/2014/main" id="{908CAC5F-DD8E-4A58-BD4C-6D8D29FA49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09" name="Freeform 57">
              <a:extLst>
                <a:ext uri="{FF2B5EF4-FFF2-40B4-BE49-F238E27FC236}">
                  <a16:creationId xmlns:a16="http://schemas.microsoft.com/office/drawing/2014/main" id="{20F130CF-281E-408C-9884-5F8B22CA1D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10" name="Freeform 58">
              <a:extLst>
                <a:ext uri="{FF2B5EF4-FFF2-40B4-BE49-F238E27FC236}">
                  <a16:creationId xmlns:a16="http://schemas.microsoft.com/office/drawing/2014/main" id="{3BC78068-9115-4D5D-9B2B-6F9BD9C296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grpSp>
      <p:sp>
        <p:nvSpPr>
          <p:cNvPr id="3" name="TextBox 2">
            <a:extLst>
              <a:ext uri="{FF2B5EF4-FFF2-40B4-BE49-F238E27FC236}">
                <a16:creationId xmlns:a16="http://schemas.microsoft.com/office/drawing/2014/main" id="{9C567332-930A-5694-C7A3-D6AB965706A5}"/>
              </a:ext>
            </a:extLst>
          </p:cNvPr>
          <p:cNvSpPr txBox="1"/>
          <p:nvPr/>
        </p:nvSpPr>
        <p:spPr>
          <a:xfrm>
            <a:off x="6348411" y="1412290"/>
            <a:ext cx="4905375" cy="3541714"/>
          </a:xfrm>
          <a:prstGeom prst="rect">
            <a:avLst/>
          </a:prstGeom>
        </p:spPr>
        <p:txBody>
          <a:bodyPr vert="horz" lIns="91440" tIns="45720" rIns="91440" bIns="45720" rtlCol="0">
            <a:noAutofit/>
          </a:bodyPr>
          <a:lstStyle/>
          <a:p>
            <a:pPr indent="-228600" defTabSz="914400">
              <a:lnSpc>
                <a:spcPct val="110000"/>
              </a:lnSpc>
              <a:spcAft>
                <a:spcPts val="600"/>
              </a:spcAft>
              <a:buSzPct val="125000"/>
              <a:buFont typeface="Arial" panose="020B0604020202020204" pitchFamily="34" charset="0"/>
              <a:buChar char="•"/>
            </a:pPr>
            <a:endParaRPr lang="en-US" sz="2000" dirty="0"/>
          </a:p>
          <a:p>
            <a:pPr indent="-228600" defTabSz="914400">
              <a:lnSpc>
                <a:spcPct val="110000"/>
              </a:lnSpc>
              <a:spcAft>
                <a:spcPts val="600"/>
              </a:spcAft>
              <a:buSzPct val="125000"/>
              <a:buFont typeface="Arial" panose="020B0604020202020204" pitchFamily="34" charset="0"/>
              <a:buChar char="•"/>
            </a:pPr>
            <a:r>
              <a:rPr lang="en-US" sz="2000" dirty="0"/>
              <a:t>Safar, a user-centric travel platform, seamlessly facilitates personalized travel experiences. Its intuitive interface, encompassing curated travel information and smart search features, empowers users to craft tailored itineraries. With a commitment to reliability and safety, Safar ignites wanderlust, making the world easily accessible and encouraging unforgettable adventures. It's a go-to portal for those seeking memorable journeys and a deeper connection with diverse cultures, embodying the joy of exploration and the essence of travel.</a:t>
            </a:r>
          </a:p>
          <a:p>
            <a:pPr indent="-228600" defTabSz="914400">
              <a:lnSpc>
                <a:spcPct val="110000"/>
              </a:lnSpc>
              <a:spcAft>
                <a:spcPts val="600"/>
              </a:spcAft>
              <a:buSzPct val="125000"/>
              <a:buFont typeface="Arial" panose="020B0604020202020204" pitchFamily="34" charset="0"/>
              <a:buChar char="•"/>
            </a:pPr>
            <a:endParaRPr lang="en-US" sz="2000" dirty="0"/>
          </a:p>
        </p:txBody>
      </p:sp>
    </p:spTree>
    <p:extLst>
      <p:ext uri="{BB962C8B-B14F-4D97-AF65-F5344CB8AC3E}">
        <p14:creationId xmlns:p14="http://schemas.microsoft.com/office/powerpoint/2010/main" val="9980472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E7B7D09-7FE9-3BDC-27C0-31BA5F9A15F7}"/>
              </a:ext>
            </a:extLst>
          </p:cNvPr>
          <p:cNvSpPr txBox="1"/>
          <p:nvPr/>
        </p:nvSpPr>
        <p:spPr>
          <a:xfrm>
            <a:off x="3844212" y="279918"/>
            <a:ext cx="4562670" cy="707886"/>
          </a:xfrm>
          <a:prstGeom prst="rect">
            <a:avLst/>
          </a:prstGeom>
          <a:solidFill>
            <a:schemeClr val="tx2">
              <a:lumMod val="25000"/>
            </a:schemeClr>
          </a:solidFill>
          <a:ln>
            <a:solidFill>
              <a:schemeClr val="bg2"/>
            </a:solidFill>
          </a:ln>
        </p:spPr>
        <p:txBody>
          <a:bodyPr wrap="square" rtlCol="0">
            <a:spAutoFit/>
          </a:bodyPr>
          <a:lstStyle/>
          <a:p>
            <a:pPr algn="ctr"/>
            <a:r>
              <a:rPr lang="en-IN" sz="4000"/>
              <a:t>Future Scope</a:t>
            </a:r>
            <a:endParaRPr lang="en-IN" sz="4000" dirty="0"/>
          </a:p>
        </p:txBody>
      </p:sp>
      <p:sp>
        <p:nvSpPr>
          <p:cNvPr id="3" name="TextBox 2">
            <a:extLst>
              <a:ext uri="{FF2B5EF4-FFF2-40B4-BE49-F238E27FC236}">
                <a16:creationId xmlns:a16="http://schemas.microsoft.com/office/drawing/2014/main" id="{622EACA7-0B49-CCA4-AE9A-6B1922F7E3C3}"/>
              </a:ext>
            </a:extLst>
          </p:cNvPr>
          <p:cNvSpPr txBox="1"/>
          <p:nvPr/>
        </p:nvSpPr>
        <p:spPr>
          <a:xfrm>
            <a:off x="1194318" y="1250302"/>
            <a:ext cx="10011747" cy="5109091"/>
          </a:xfrm>
          <a:prstGeom prst="rect">
            <a:avLst/>
          </a:prstGeom>
          <a:noFill/>
          <a:ln>
            <a:solidFill>
              <a:schemeClr val="tx1"/>
            </a:solidFill>
          </a:ln>
        </p:spPr>
        <p:txBody>
          <a:bodyPr wrap="square" rtlCol="0">
            <a:spAutoFit/>
          </a:bodyPr>
          <a:lstStyle/>
          <a:p>
            <a:pPr algn="l"/>
            <a:r>
              <a:rPr lang="en-US" b="0" i="0" dirty="0">
                <a:effectLst/>
                <a:latin typeface="Söhne"/>
              </a:rPr>
              <a:t>The future scope for Safar website lies in continued innovation and expansion, positioning it as a leading travel-tech platform:</a:t>
            </a:r>
          </a:p>
          <a:p>
            <a:pPr algn="l"/>
            <a:endParaRPr lang="en-US" b="0" i="0" dirty="0">
              <a:effectLst/>
              <a:highlight>
                <a:srgbClr val="FFFF00"/>
              </a:highlight>
              <a:latin typeface="Söhne"/>
            </a:endParaRPr>
          </a:p>
          <a:p>
            <a:pPr algn="l"/>
            <a:r>
              <a:rPr lang="en-US" sz="1600" b="1" i="0" dirty="0">
                <a:solidFill>
                  <a:schemeClr val="bg1"/>
                </a:solidFill>
                <a:effectLst/>
                <a:highlight>
                  <a:srgbClr val="FFFF00"/>
                </a:highlight>
                <a:latin typeface="Söhne"/>
              </a:rPr>
              <a:t>Global Expansion</a:t>
            </a:r>
            <a:r>
              <a:rPr lang="en-US" sz="1600" b="0" i="0" dirty="0">
                <a:solidFill>
                  <a:schemeClr val="bg1"/>
                </a:solidFill>
                <a:effectLst/>
                <a:highlight>
                  <a:srgbClr val="FFFF00"/>
                </a:highlight>
                <a:latin typeface="Söhne"/>
              </a:rPr>
              <a:t>: </a:t>
            </a:r>
            <a:r>
              <a:rPr lang="en-US" sz="1600" b="0" i="0" dirty="0">
                <a:effectLst/>
                <a:latin typeface="Söhne"/>
              </a:rPr>
              <a:t>Scaling operations to include more international destinations, catering to a broader audience and diverse travel interests.</a:t>
            </a:r>
          </a:p>
          <a:p>
            <a:pPr algn="l"/>
            <a:endParaRPr lang="en-US" sz="1600" dirty="0">
              <a:solidFill>
                <a:schemeClr val="bg1"/>
              </a:solidFill>
              <a:latin typeface="Söhne"/>
            </a:endParaRPr>
          </a:p>
          <a:p>
            <a:pPr algn="l"/>
            <a:r>
              <a:rPr lang="en-US" sz="1600" b="1" i="0" dirty="0">
                <a:solidFill>
                  <a:schemeClr val="bg1"/>
                </a:solidFill>
                <a:effectLst/>
                <a:highlight>
                  <a:srgbClr val="FFFF00"/>
                </a:highlight>
                <a:latin typeface="Söhne"/>
              </a:rPr>
              <a:t>Enhanced Personalization</a:t>
            </a:r>
            <a:r>
              <a:rPr lang="en-US" sz="1600" b="0" i="0" dirty="0">
                <a:solidFill>
                  <a:schemeClr val="bg1"/>
                </a:solidFill>
                <a:effectLst/>
                <a:highlight>
                  <a:srgbClr val="FFFF00"/>
                </a:highlight>
                <a:latin typeface="Söhne"/>
              </a:rPr>
              <a:t>: </a:t>
            </a:r>
            <a:r>
              <a:rPr lang="en-US" sz="1600" b="0" i="0" dirty="0">
                <a:effectLst/>
                <a:latin typeface="Söhne"/>
              </a:rPr>
              <a:t>Utilizing advanced AI algorithms to tailor recommendations based on user preferences, optimizing travel plans and experiences.</a:t>
            </a:r>
          </a:p>
          <a:p>
            <a:pPr algn="l"/>
            <a:endParaRPr lang="en-US" sz="1600" b="0" i="0" dirty="0">
              <a:effectLst/>
              <a:latin typeface="Söhne"/>
            </a:endParaRPr>
          </a:p>
          <a:p>
            <a:pPr algn="l"/>
            <a:r>
              <a:rPr lang="en-US" sz="1600" b="1" i="0" dirty="0">
                <a:solidFill>
                  <a:schemeClr val="bg1"/>
                </a:solidFill>
                <a:effectLst/>
                <a:highlight>
                  <a:srgbClr val="FFFF00"/>
                </a:highlight>
                <a:latin typeface="Söhne"/>
              </a:rPr>
              <a:t>Integration of AR/VR</a:t>
            </a:r>
            <a:r>
              <a:rPr lang="en-US" sz="1600" b="0" i="0" dirty="0">
                <a:solidFill>
                  <a:schemeClr val="bg1"/>
                </a:solidFill>
                <a:effectLst/>
                <a:highlight>
                  <a:srgbClr val="FFFF00"/>
                </a:highlight>
                <a:latin typeface="Söhne"/>
              </a:rPr>
              <a:t>: </a:t>
            </a:r>
            <a:r>
              <a:rPr lang="en-US" sz="1600" b="0" i="0" dirty="0">
                <a:effectLst/>
                <a:latin typeface="Söhne"/>
              </a:rPr>
              <a:t>Implementing augmented and virtual reality for immersive destination previews, enriching trip planning and engagement.</a:t>
            </a:r>
          </a:p>
          <a:p>
            <a:pPr algn="l"/>
            <a:endParaRPr lang="en-US" sz="1600" b="0" i="0" dirty="0">
              <a:effectLst/>
              <a:latin typeface="Söhne"/>
            </a:endParaRPr>
          </a:p>
          <a:p>
            <a:pPr algn="l"/>
            <a:r>
              <a:rPr lang="en-US" sz="1600" b="1" i="0" dirty="0">
                <a:solidFill>
                  <a:schemeClr val="bg1"/>
                </a:solidFill>
                <a:effectLst/>
                <a:highlight>
                  <a:srgbClr val="FFFF00"/>
                </a:highlight>
                <a:latin typeface="Söhne"/>
              </a:rPr>
              <a:t>Community Engagement</a:t>
            </a:r>
            <a:r>
              <a:rPr lang="en-US" sz="1600" b="0" i="0" dirty="0">
                <a:solidFill>
                  <a:schemeClr val="bg1"/>
                </a:solidFill>
                <a:effectLst/>
                <a:highlight>
                  <a:srgbClr val="FFFF00"/>
                </a:highlight>
                <a:latin typeface="Söhne"/>
              </a:rPr>
              <a:t>: </a:t>
            </a:r>
            <a:r>
              <a:rPr lang="en-US" sz="1600" b="0" i="0" dirty="0">
                <a:effectLst/>
                <a:latin typeface="Söhne"/>
              </a:rPr>
              <a:t>Facilitating a vibrant travel community for shared experiences, tips, and reviews, fostering user interaction and trust.</a:t>
            </a:r>
          </a:p>
          <a:p>
            <a:pPr algn="l"/>
            <a:endParaRPr lang="en-US" sz="1600" b="0" i="0" dirty="0">
              <a:effectLst/>
              <a:latin typeface="Söhne"/>
            </a:endParaRPr>
          </a:p>
          <a:p>
            <a:pPr algn="l"/>
            <a:r>
              <a:rPr lang="en-US" sz="1600" b="1" i="0" dirty="0">
                <a:solidFill>
                  <a:schemeClr val="bg1"/>
                </a:solidFill>
                <a:effectLst/>
                <a:highlight>
                  <a:srgbClr val="FFFF00"/>
                </a:highlight>
                <a:latin typeface="Söhne"/>
              </a:rPr>
              <a:t>Sustainability Focus</a:t>
            </a:r>
            <a:r>
              <a:rPr lang="en-US" sz="1600" b="0" i="0" dirty="0">
                <a:solidFill>
                  <a:schemeClr val="bg1"/>
                </a:solidFill>
                <a:effectLst/>
                <a:highlight>
                  <a:srgbClr val="FFFF00"/>
                </a:highlight>
                <a:latin typeface="Söhne"/>
              </a:rPr>
              <a:t>: </a:t>
            </a:r>
            <a:r>
              <a:rPr lang="en-US" sz="1600" b="0" i="0" dirty="0">
                <a:effectLst/>
                <a:latin typeface="Söhne"/>
              </a:rPr>
              <a:t>Incorporating eco-friendly travel options, promoting responsible tourism and environmental awareness.</a:t>
            </a:r>
          </a:p>
          <a:p>
            <a:pPr algn="l"/>
            <a:endParaRPr lang="en-US" sz="1600" b="0" i="0" dirty="0">
              <a:effectLst/>
              <a:latin typeface="Söhne"/>
            </a:endParaRPr>
          </a:p>
          <a:p>
            <a:pPr algn="l"/>
            <a:r>
              <a:rPr lang="en-US" sz="1600" b="1" i="0" dirty="0">
                <a:solidFill>
                  <a:schemeClr val="bg1"/>
                </a:solidFill>
                <a:effectLst/>
                <a:highlight>
                  <a:srgbClr val="FFFF00"/>
                </a:highlight>
                <a:latin typeface="Söhne"/>
              </a:rPr>
              <a:t>Mobile Optimization</a:t>
            </a:r>
            <a:r>
              <a:rPr lang="en-US" sz="1600" b="0" i="0" dirty="0">
                <a:solidFill>
                  <a:schemeClr val="bg1"/>
                </a:solidFill>
                <a:effectLst/>
                <a:highlight>
                  <a:srgbClr val="FFFF00"/>
                </a:highlight>
                <a:latin typeface="Söhne"/>
              </a:rPr>
              <a:t>: </a:t>
            </a:r>
            <a:r>
              <a:rPr lang="en-US" sz="1600" b="0" i="0" dirty="0">
                <a:effectLst/>
                <a:latin typeface="Söhne"/>
              </a:rPr>
              <a:t>Prioritizing mobile user experience to accommodate the increasing trend of on-the-go travel planning and bookings.</a:t>
            </a:r>
          </a:p>
        </p:txBody>
      </p:sp>
    </p:spTree>
    <p:extLst>
      <p:ext uri="{BB962C8B-B14F-4D97-AF65-F5344CB8AC3E}">
        <p14:creationId xmlns:p14="http://schemas.microsoft.com/office/powerpoint/2010/main" val="5848893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DC2E299-1022-12FC-4C09-396E4544D5B0}"/>
              </a:ext>
            </a:extLst>
          </p:cNvPr>
          <p:cNvSpPr/>
          <p:nvPr/>
        </p:nvSpPr>
        <p:spPr>
          <a:xfrm>
            <a:off x="4765347" y="308111"/>
            <a:ext cx="2661305" cy="707886"/>
          </a:xfrm>
          <a:prstGeom prst="rect">
            <a:avLst/>
          </a:prstGeom>
          <a:noFill/>
        </p:spPr>
        <p:txBody>
          <a:bodyPr wrap="none" lIns="91440" tIns="45720" rIns="91440" bIns="45720">
            <a:spAutoFit/>
          </a:bodyPr>
          <a:lstStyle/>
          <a:p>
            <a:pPr algn="ctr"/>
            <a:r>
              <a:rPr lang="en-US" sz="4000" b="1" u="sng" dirty="0">
                <a:ln w="9525">
                  <a:solidFill>
                    <a:schemeClr val="bg1"/>
                  </a:solidFill>
                  <a:prstDash val="solid"/>
                </a:ln>
                <a:effectLst>
                  <a:outerShdw blurRad="12700" dist="38100" dir="2700000" algn="tl" rotWithShape="0">
                    <a:schemeClr val="bg1">
                      <a:lumMod val="50000"/>
                    </a:schemeClr>
                  </a:outerShdw>
                </a:effectLst>
              </a:rPr>
              <a:t>REFRENCES</a:t>
            </a:r>
            <a:endParaRPr lang="en-US" sz="4000" b="1" u="sng"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3" name="TextBox 2">
            <a:extLst>
              <a:ext uri="{FF2B5EF4-FFF2-40B4-BE49-F238E27FC236}">
                <a16:creationId xmlns:a16="http://schemas.microsoft.com/office/drawing/2014/main" id="{DF71FC32-B1CB-88FA-9365-D77D68EC1009}"/>
              </a:ext>
            </a:extLst>
          </p:cNvPr>
          <p:cNvSpPr txBox="1"/>
          <p:nvPr/>
        </p:nvSpPr>
        <p:spPr>
          <a:xfrm>
            <a:off x="1203649" y="1015997"/>
            <a:ext cx="9834465" cy="5570756"/>
          </a:xfrm>
          <a:prstGeom prst="rect">
            <a:avLst/>
          </a:prstGeom>
          <a:noFill/>
        </p:spPr>
        <p:txBody>
          <a:bodyPr wrap="square" rtlCol="0">
            <a:spAutoFit/>
          </a:bodyPr>
          <a:lstStyle/>
          <a:p>
            <a:pPr marL="342900" lvl="0" indent="-342900" algn="just">
              <a:lnSpc>
                <a:spcPct val="150000"/>
              </a:lnSpc>
              <a:buFont typeface="Wingdings" panose="05000000000000000000" pitchFamily="2" charset="2"/>
              <a:buChar char=""/>
              <a:tabLst>
                <a:tab pos="1565275" algn="l"/>
              </a:tabLst>
            </a:pPr>
            <a:r>
              <a:rPr lang="en-US" sz="2000" b="1" dirty="0">
                <a:effectLst/>
                <a:latin typeface="Times New Roman" panose="02020603050405020304" pitchFamily="18" charset="0"/>
                <a:ea typeface="Times New Roman" panose="02020603050405020304" pitchFamily="18" charset="0"/>
              </a:rPr>
              <a:t>Websites:</a:t>
            </a:r>
            <a:endParaRPr lang="en-IN" sz="20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mj-lt"/>
              <a:buAutoNum type="arabicPeriod"/>
              <a:tabLst>
                <a:tab pos="1565275" algn="l"/>
              </a:tabLst>
            </a:pPr>
            <a:r>
              <a:rPr lang="en-US" sz="1400" dirty="0">
                <a:effectLst/>
                <a:latin typeface="Times New Roman" panose="02020603050405020304" pitchFamily="18" charset="0"/>
                <a:ea typeface="Times New Roman" panose="02020603050405020304" pitchFamily="18" charset="0"/>
              </a:rPr>
              <a:t>w3school - </a:t>
            </a:r>
            <a:r>
              <a:rPr lang="en-US" sz="1400" u="sng" dirty="0">
                <a:solidFill>
                  <a:schemeClr val="bg1"/>
                </a:solidFill>
                <a:effectLst/>
                <a:highlight>
                  <a:srgbClr val="FFFF00"/>
                </a:highlight>
                <a:latin typeface="Times New Roman" panose="02020603050405020304" pitchFamily="18" charset="0"/>
                <a:ea typeface="Times New Roman" panose="02020603050405020304" pitchFamily="18" charset="0"/>
                <a:hlinkClick r:id="rId2">
                  <a:extLst>
                    <a:ext uri="{A12FA001-AC4F-418D-AE19-62706E023703}">
                      <ahyp:hlinkClr xmlns:ahyp="http://schemas.microsoft.com/office/drawing/2018/hyperlinkcolor" val="tx"/>
                    </a:ext>
                  </a:extLst>
                </a:hlinkClick>
              </a:rPr>
              <a:t>https://www.w3schools.com/</a:t>
            </a:r>
            <a:endParaRPr lang="en-IN" sz="1400" dirty="0">
              <a:solidFill>
                <a:schemeClr val="bg1"/>
              </a:solidFill>
              <a:effectLst/>
              <a:highlight>
                <a:srgbClr val="FFFF00"/>
              </a:highlight>
              <a:latin typeface="Times New Roman" panose="02020603050405020304" pitchFamily="18" charset="0"/>
              <a:ea typeface="Times New Roman" panose="02020603050405020304" pitchFamily="18" charset="0"/>
            </a:endParaRPr>
          </a:p>
          <a:p>
            <a:pPr marL="342900" lvl="0" indent="-342900" algn="just">
              <a:lnSpc>
                <a:spcPct val="150000"/>
              </a:lnSpc>
              <a:buFont typeface="+mj-lt"/>
              <a:buAutoNum type="arabicPeriod"/>
              <a:tabLst>
                <a:tab pos="1565275" algn="l"/>
              </a:tabLst>
            </a:pPr>
            <a:r>
              <a:rPr lang="en-US" sz="1400" dirty="0">
                <a:effectLst/>
                <a:latin typeface="Times New Roman" panose="02020603050405020304" pitchFamily="18" charset="0"/>
                <a:ea typeface="Times New Roman" panose="02020603050405020304" pitchFamily="18" charset="0"/>
              </a:rPr>
              <a:t>TripAdvisor – </a:t>
            </a:r>
            <a:r>
              <a:rPr lang="en-US" sz="1400" u="sng" dirty="0">
                <a:solidFill>
                  <a:schemeClr val="bg1"/>
                </a:solidFill>
                <a:effectLst/>
                <a:highlight>
                  <a:srgbClr val="FFFF00"/>
                </a:highlight>
                <a:latin typeface="Times New Roman" panose="02020603050405020304" pitchFamily="18" charset="0"/>
                <a:ea typeface="Times New Roman" panose="02020603050405020304" pitchFamily="18" charset="0"/>
                <a:hlinkClick r:id="rId3">
                  <a:extLst>
                    <a:ext uri="{A12FA001-AC4F-418D-AE19-62706E023703}">
                      <ahyp:hlinkClr xmlns:ahyp="http://schemas.microsoft.com/office/drawing/2018/hyperlinkcolor" val="tx"/>
                    </a:ext>
                  </a:extLst>
                </a:hlinkClick>
              </a:rPr>
              <a:t>https://www.tripadvisor.com/</a:t>
            </a:r>
            <a:endParaRPr lang="en-IN" sz="1400" dirty="0">
              <a:solidFill>
                <a:schemeClr val="bg1"/>
              </a:solidFill>
              <a:effectLst/>
              <a:highlight>
                <a:srgbClr val="FFFF00"/>
              </a:highlight>
              <a:latin typeface="Times New Roman" panose="02020603050405020304" pitchFamily="18" charset="0"/>
              <a:ea typeface="Times New Roman" panose="02020603050405020304" pitchFamily="18" charset="0"/>
            </a:endParaRPr>
          </a:p>
          <a:p>
            <a:pPr marL="342900" lvl="0" indent="-342900" algn="just">
              <a:lnSpc>
                <a:spcPct val="150000"/>
              </a:lnSpc>
              <a:buFont typeface="+mj-lt"/>
              <a:buAutoNum type="arabicPeriod"/>
              <a:tabLst>
                <a:tab pos="1565275" algn="l"/>
              </a:tabLst>
            </a:pPr>
            <a:r>
              <a:rPr lang="en-US" sz="1400" dirty="0">
                <a:effectLst/>
                <a:latin typeface="Times New Roman" panose="02020603050405020304" pitchFamily="18" charset="0"/>
                <a:ea typeface="Times New Roman" panose="02020603050405020304" pitchFamily="18" charset="0"/>
              </a:rPr>
              <a:t>JavaScript.info</a:t>
            </a:r>
            <a:r>
              <a:rPr lang="en-US" sz="1400" b="1" dirty="0">
                <a:effectLst/>
                <a:latin typeface="Times New Roman" panose="02020603050405020304" pitchFamily="18" charset="0"/>
                <a:ea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rPr>
              <a:t> </a:t>
            </a:r>
            <a:r>
              <a:rPr lang="en-US" sz="1400" u="sng" dirty="0">
                <a:solidFill>
                  <a:schemeClr val="bg1"/>
                </a:solidFill>
                <a:effectLst/>
                <a:highlight>
                  <a:srgbClr val="FFFF00"/>
                </a:highlight>
                <a:latin typeface="Times New Roman" panose="02020603050405020304" pitchFamily="18" charset="0"/>
                <a:ea typeface="Times New Roman" panose="02020603050405020304" pitchFamily="18" charset="0"/>
                <a:hlinkClick r:id="rId4">
                  <a:extLst>
                    <a:ext uri="{A12FA001-AC4F-418D-AE19-62706E023703}">
                      <ahyp:hlinkClr xmlns:ahyp="http://schemas.microsoft.com/office/drawing/2018/hyperlinkcolor" val="tx"/>
                    </a:ext>
                  </a:extLst>
                </a:hlinkClick>
              </a:rPr>
              <a:t>https://javascript.info/</a:t>
            </a:r>
            <a:endParaRPr lang="en-IN" sz="1400" dirty="0">
              <a:solidFill>
                <a:schemeClr val="bg1"/>
              </a:solidFill>
              <a:effectLst/>
              <a:highlight>
                <a:srgbClr val="FFFF00"/>
              </a:highlight>
              <a:latin typeface="Times New Roman" panose="02020603050405020304" pitchFamily="18" charset="0"/>
              <a:ea typeface="Times New Roman" panose="02020603050405020304" pitchFamily="18" charset="0"/>
            </a:endParaRPr>
          </a:p>
          <a:p>
            <a:pPr algn="just">
              <a:lnSpc>
                <a:spcPct val="150000"/>
              </a:lnSpc>
              <a:tabLst>
                <a:tab pos="1565275" algn="l"/>
              </a:tabLst>
            </a:pPr>
            <a:r>
              <a:rPr lang="en-US" sz="1400" dirty="0">
                <a:solidFill>
                  <a:schemeClr val="bg1"/>
                </a:solidFill>
                <a:effectLst/>
                <a:latin typeface="Times New Roman" panose="02020603050405020304" pitchFamily="18" charset="0"/>
                <a:ea typeface="Times New Roman" panose="02020603050405020304" pitchFamily="18" charset="0"/>
              </a:rPr>
              <a:t> </a:t>
            </a:r>
            <a:endParaRPr lang="en-IN" sz="1400" dirty="0">
              <a:solidFill>
                <a:schemeClr val="bg1"/>
              </a:solidFill>
              <a:effectLst/>
              <a:latin typeface="Times New Roman" panose="02020603050405020304" pitchFamily="18" charset="0"/>
              <a:ea typeface="Times New Roman" panose="02020603050405020304" pitchFamily="18" charset="0"/>
            </a:endParaRPr>
          </a:p>
          <a:p>
            <a:pPr marL="180340" algn="just">
              <a:lnSpc>
                <a:spcPct val="150000"/>
              </a:lnSpc>
              <a:tabLst>
                <a:tab pos="1565275" algn="l"/>
              </a:tabLst>
            </a:pPr>
            <a:r>
              <a:rPr lang="en-US" sz="1400" dirty="0">
                <a:effectLst/>
                <a:latin typeface="Times New Roman" panose="02020603050405020304" pitchFamily="18" charset="0"/>
                <a:ea typeface="Times New Roman" panose="02020603050405020304" pitchFamily="18" charset="0"/>
              </a:rPr>
              <a:t>Importance: JavaScript.info is a comprehensive guide to JavaScript. It covers the language       basics, DOM manipulation, and advanced concepts.</a:t>
            </a:r>
            <a:endParaRPr lang="en-IN" sz="1400" dirty="0">
              <a:effectLst/>
              <a:latin typeface="Times New Roman" panose="02020603050405020304" pitchFamily="18" charset="0"/>
              <a:ea typeface="Times New Roman" panose="02020603050405020304" pitchFamily="18" charset="0"/>
            </a:endParaRPr>
          </a:p>
          <a:p>
            <a:pPr algn="just">
              <a:lnSpc>
                <a:spcPct val="150000"/>
              </a:lnSpc>
              <a:tabLst>
                <a:tab pos="1565275" algn="l"/>
              </a:tabLst>
            </a:pPr>
            <a:r>
              <a:rPr lang="en-US" sz="1400" dirty="0">
                <a:effectLst/>
                <a:latin typeface="Times New Roman" panose="02020603050405020304" pitchFamily="18" charset="0"/>
                <a:ea typeface="Times New Roman" panose="02020603050405020304" pitchFamily="18" charset="0"/>
              </a:rPr>
              <a:t> </a:t>
            </a:r>
            <a:endParaRPr lang="en-IN" sz="14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Wingdings" panose="05000000000000000000" pitchFamily="2" charset="2"/>
              <a:buChar char=""/>
              <a:tabLst>
                <a:tab pos="1565275" algn="l"/>
              </a:tabLst>
            </a:pPr>
            <a:r>
              <a:rPr lang="en-US" sz="2000" b="1" dirty="0">
                <a:effectLst/>
                <a:latin typeface="Times New Roman" panose="02020603050405020304" pitchFamily="18" charset="0"/>
                <a:ea typeface="Times New Roman" panose="02020603050405020304" pitchFamily="18" charset="0"/>
              </a:rPr>
              <a:t>Online Sources:</a:t>
            </a:r>
            <a:endParaRPr lang="en-IN" sz="2000" dirty="0">
              <a:effectLst/>
              <a:latin typeface="Times New Roman" panose="02020603050405020304" pitchFamily="18" charset="0"/>
              <a:ea typeface="Times New Roman" panose="02020603050405020304" pitchFamily="18" charset="0"/>
            </a:endParaRPr>
          </a:p>
          <a:p>
            <a:pPr marL="180340" algn="just">
              <a:lnSpc>
                <a:spcPct val="150000"/>
              </a:lnSpc>
              <a:tabLst>
                <a:tab pos="1565275" algn="l"/>
              </a:tabLst>
            </a:pPr>
            <a:r>
              <a:rPr lang="en-US" sz="1400" dirty="0">
                <a:effectLst/>
                <a:latin typeface="Times New Roman" panose="02020603050405020304" pitchFamily="18" charset="0"/>
                <a:ea typeface="Times New Roman" panose="02020603050405020304" pitchFamily="18" charset="0"/>
              </a:rPr>
              <a:t>Websites like </a:t>
            </a:r>
            <a:r>
              <a:rPr lang="en-US" sz="1400" dirty="0">
                <a:solidFill>
                  <a:schemeClr val="bg1"/>
                </a:solidFill>
                <a:effectLst/>
                <a:highlight>
                  <a:srgbClr val="FFFF00"/>
                </a:highlight>
                <a:latin typeface="Times New Roman" panose="02020603050405020304" pitchFamily="18" charset="0"/>
                <a:ea typeface="Times New Roman" panose="02020603050405020304" pitchFamily="18" charset="0"/>
              </a:rPr>
              <a:t>Udemy, Coursera, and </a:t>
            </a:r>
            <a:r>
              <a:rPr lang="en-US" sz="1400" dirty="0" err="1">
                <a:solidFill>
                  <a:schemeClr val="bg1"/>
                </a:solidFill>
                <a:effectLst/>
                <a:highlight>
                  <a:srgbClr val="FFFF00"/>
                </a:highlight>
                <a:latin typeface="Times New Roman" panose="02020603050405020304" pitchFamily="18" charset="0"/>
                <a:ea typeface="Times New Roman" panose="02020603050405020304" pitchFamily="18" charset="0"/>
              </a:rPr>
              <a:t>freeCodeCamp</a:t>
            </a:r>
            <a:r>
              <a:rPr lang="en-US" sz="1400" dirty="0">
                <a:solidFill>
                  <a:schemeClr val="bg1"/>
                </a:solidFill>
                <a:effectLst/>
                <a:highlight>
                  <a:srgbClr val="FFFF00"/>
                </a:highlight>
                <a:latin typeface="Times New Roman" panose="02020603050405020304" pitchFamily="18" charset="0"/>
                <a:ea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rPr>
              <a:t>offer courses on web development, including HTML, CSS, and JavaScript.</a:t>
            </a:r>
            <a:endParaRPr lang="en-IN" sz="1400" dirty="0">
              <a:effectLst/>
              <a:latin typeface="Times New Roman" panose="02020603050405020304" pitchFamily="18" charset="0"/>
              <a:ea typeface="Times New Roman" panose="02020603050405020304" pitchFamily="18" charset="0"/>
            </a:endParaRPr>
          </a:p>
          <a:p>
            <a:pPr marL="180340" algn="just">
              <a:lnSpc>
                <a:spcPct val="150000"/>
              </a:lnSpc>
              <a:tabLst>
                <a:tab pos="1565275" algn="l"/>
              </a:tabLst>
            </a:pPr>
            <a:r>
              <a:rPr lang="en-US" sz="1400" dirty="0">
                <a:effectLst/>
                <a:latin typeface="Times New Roman" panose="02020603050405020304" pitchFamily="18" charset="0"/>
                <a:ea typeface="Times New Roman" panose="02020603050405020304" pitchFamily="18" charset="0"/>
              </a:rPr>
              <a:t> </a:t>
            </a:r>
            <a:endParaRPr lang="en-IN" sz="1400" dirty="0">
              <a:effectLst/>
              <a:latin typeface="Times New Roman" panose="02020603050405020304" pitchFamily="18" charset="0"/>
              <a:ea typeface="Times New Roman" panose="02020603050405020304" pitchFamily="18" charset="0"/>
            </a:endParaRPr>
          </a:p>
          <a:p>
            <a:pPr marL="180340" algn="just">
              <a:lnSpc>
                <a:spcPct val="150000"/>
              </a:lnSpc>
              <a:tabLst>
                <a:tab pos="1565275" algn="l"/>
              </a:tabLst>
            </a:pPr>
            <a:r>
              <a:rPr lang="en-US" sz="1400" dirty="0">
                <a:effectLst/>
                <a:latin typeface="Times New Roman" panose="02020603050405020304" pitchFamily="18" charset="0"/>
                <a:ea typeface="Times New Roman" panose="02020603050405020304" pitchFamily="18" charset="0"/>
              </a:rPr>
              <a:t>Importance: These platforms provide structured learning and can support your understanding of the technologies used in the project.</a:t>
            </a:r>
            <a:endParaRPr lang="en-IN" sz="1400" dirty="0">
              <a:effectLst/>
              <a:latin typeface="Times New Roman" panose="02020603050405020304" pitchFamily="18" charset="0"/>
              <a:ea typeface="Times New Roman" panose="02020603050405020304" pitchFamily="18" charset="0"/>
            </a:endParaRPr>
          </a:p>
          <a:p>
            <a:pPr marL="180340" algn="just">
              <a:lnSpc>
                <a:spcPct val="150000"/>
              </a:lnSpc>
              <a:tabLst>
                <a:tab pos="1565275" algn="l"/>
              </a:tabLst>
            </a:pPr>
            <a:r>
              <a:rPr lang="en-US" sz="1400" b="1" dirty="0">
                <a:effectLst/>
                <a:latin typeface="Times New Roman" panose="02020603050405020304" pitchFamily="18" charset="0"/>
                <a:ea typeface="Times New Roman" panose="02020603050405020304" pitchFamily="18" charset="0"/>
              </a:rPr>
              <a:t> </a:t>
            </a:r>
            <a:endParaRPr lang="en-IN" sz="14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Wingdings" panose="05000000000000000000" pitchFamily="2" charset="2"/>
              <a:buChar char=""/>
              <a:tabLst>
                <a:tab pos="1565275" algn="l"/>
              </a:tabLst>
            </a:pPr>
            <a:r>
              <a:rPr lang="en-US" sz="2000" b="1" dirty="0">
                <a:effectLst/>
                <a:latin typeface="Times New Roman" panose="02020603050405020304" pitchFamily="18" charset="0"/>
                <a:ea typeface="Times New Roman" panose="02020603050405020304" pitchFamily="18" charset="0"/>
              </a:rPr>
              <a:t>Magazine and News Articles:</a:t>
            </a:r>
            <a:endParaRPr lang="en-IN" sz="2000" dirty="0">
              <a:effectLst/>
              <a:latin typeface="Times New Roman" panose="02020603050405020304" pitchFamily="18" charset="0"/>
              <a:ea typeface="Times New Roman" panose="02020603050405020304" pitchFamily="18" charset="0"/>
            </a:endParaRPr>
          </a:p>
          <a:p>
            <a:pPr marL="180340" algn="just">
              <a:lnSpc>
                <a:spcPct val="150000"/>
              </a:lnSpc>
              <a:tabLst>
                <a:tab pos="1565275" algn="l"/>
              </a:tabLst>
            </a:pPr>
            <a:r>
              <a:rPr lang="en-US" sz="1400" dirty="0">
                <a:effectLst/>
                <a:latin typeface="Times New Roman" panose="02020603050405020304" pitchFamily="18" charset="0"/>
                <a:ea typeface="Times New Roman" panose="02020603050405020304" pitchFamily="18" charset="0"/>
              </a:rPr>
              <a:t>Articles from reputable travel and technology magazines or news outlets.</a:t>
            </a:r>
            <a:endParaRPr lang="en-IN" sz="1400" dirty="0">
              <a:effectLst/>
              <a:latin typeface="Times New Roman" panose="02020603050405020304" pitchFamily="18" charset="0"/>
              <a:ea typeface="Times New Roman" panose="02020603050405020304" pitchFamily="18" charset="0"/>
            </a:endParaRPr>
          </a:p>
          <a:p>
            <a:endParaRPr lang="en-IN" sz="1400" dirty="0"/>
          </a:p>
        </p:txBody>
      </p:sp>
    </p:spTree>
    <p:extLst>
      <p:ext uri="{BB962C8B-B14F-4D97-AF65-F5344CB8AC3E}">
        <p14:creationId xmlns:p14="http://schemas.microsoft.com/office/powerpoint/2010/main" val="11472245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phic 8" descr="Man holding sign">
            <a:extLst>
              <a:ext uri="{FF2B5EF4-FFF2-40B4-BE49-F238E27FC236}">
                <a16:creationId xmlns:a16="http://schemas.microsoft.com/office/drawing/2014/main" id="{30BAF354-DE48-6860-9866-A416C323CE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928017" y="377460"/>
            <a:ext cx="2939633" cy="6139410"/>
          </a:xfrm>
          <a:prstGeom prst="rect">
            <a:avLst/>
          </a:prstGeom>
        </p:spPr>
      </p:pic>
      <p:sp>
        <p:nvSpPr>
          <p:cNvPr id="10" name="Rectangle 9">
            <a:extLst>
              <a:ext uri="{FF2B5EF4-FFF2-40B4-BE49-F238E27FC236}">
                <a16:creationId xmlns:a16="http://schemas.microsoft.com/office/drawing/2014/main" id="{A5928D81-837D-DFF2-C7E4-7E0FED7D2A4C}"/>
              </a:ext>
            </a:extLst>
          </p:cNvPr>
          <p:cNvSpPr/>
          <p:nvPr/>
        </p:nvSpPr>
        <p:spPr>
          <a:xfrm>
            <a:off x="5224274" y="1903645"/>
            <a:ext cx="2370843" cy="1754326"/>
          </a:xfrm>
          <a:prstGeom prst="rect">
            <a:avLst/>
          </a:prstGeom>
          <a:noFill/>
        </p:spPr>
        <p:txBody>
          <a:bodyPr wrap="square" lIns="91440" tIns="45720" rIns="91440" bIns="45720">
            <a:spAutoFit/>
          </a:bodyPr>
          <a:lstStyle/>
          <a:p>
            <a:pPr algn="ctr"/>
            <a:r>
              <a:rPr 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THANK</a:t>
            </a:r>
          </a:p>
          <a:p>
            <a:pPr algn="ctr"/>
            <a:r>
              <a:rPr lang="en-US"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YOU</a:t>
            </a:r>
            <a:endParaRPr 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2483950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7FB2264-2A4D-BB23-67B7-4BEA65540F44}"/>
              </a:ext>
            </a:extLst>
          </p:cNvPr>
          <p:cNvSpPr txBox="1"/>
          <p:nvPr/>
        </p:nvSpPr>
        <p:spPr>
          <a:xfrm>
            <a:off x="2201141" y="819329"/>
            <a:ext cx="8276253" cy="707886"/>
          </a:xfrm>
          <a:prstGeom prst="rect">
            <a:avLst/>
          </a:prstGeom>
          <a:solidFill>
            <a:schemeClr val="tx2">
              <a:lumMod val="10000"/>
            </a:schemeClr>
          </a:solidFill>
        </p:spPr>
        <p:txBody>
          <a:bodyPr wrap="square" rtlCol="0">
            <a:spAutoFit/>
          </a:bodyPr>
          <a:lstStyle/>
          <a:p>
            <a:pPr algn="ctr"/>
            <a:r>
              <a:rPr lang="en-IN" sz="4000" dirty="0"/>
              <a:t>What is Web Designing ?</a:t>
            </a:r>
          </a:p>
        </p:txBody>
      </p:sp>
      <p:sp>
        <p:nvSpPr>
          <p:cNvPr id="3" name="TextBox 2">
            <a:extLst>
              <a:ext uri="{FF2B5EF4-FFF2-40B4-BE49-F238E27FC236}">
                <a16:creationId xmlns:a16="http://schemas.microsoft.com/office/drawing/2014/main" id="{9B8EA301-2233-5876-6F3C-26F4C8435A6B}"/>
              </a:ext>
            </a:extLst>
          </p:cNvPr>
          <p:cNvSpPr txBox="1"/>
          <p:nvPr/>
        </p:nvSpPr>
        <p:spPr>
          <a:xfrm>
            <a:off x="1124968" y="2165961"/>
            <a:ext cx="10428598" cy="3416320"/>
          </a:xfrm>
          <a:prstGeom prst="rect">
            <a:avLst/>
          </a:prstGeom>
          <a:noFill/>
        </p:spPr>
        <p:txBody>
          <a:bodyPr wrap="square" rtlCol="0">
            <a:spAutoFit/>
          </a:bodyPr>
          <a:lstStyle/>
          <a:p>
            <a:pPr algn="just"/>
            <a:r>
              <a:rPr lang="en-IN" sz="2400" dirty="0"/>
              <a:t>Web Designing is Planning and Creation of Websites. It deals with the process of developing a website. Web Designing ranges from creating plaintext pages to complex web-based applications, social network applications and electronic business applications.</a:t>
            </a:r>
          </a:p>
          <a:p>
            <a:pPr algn="just"/>
            <a:endParaRPr lang="en-IN" sz="2400" dirty="0"/>
          </a:p>
          <a:p>
            <a:pPr algn="just"/>
            <a:r>
              <a:rPr lang="en-IN" sz="2400" dirty="0"/>
              <a:t>It</a:t>
            </a:r>
            <a:r>
              <a:rPr lang="en-US" sz="2400" dirty="0"/>
              <a:t> involves creating the visual and functional elements of websites or web applications. It encompasses various aspects, including layout, color scheme, typography, graphics, images, and interactive features, all aimed at enhancing user experience and achieving the website's objectives.</a:t>
            </a:r>
            <a:endParaRPr lang="en-IN" sz="2400" dirty="0"/>
          </a:p>
        </p:txBody>
      </p:sp>
    </p:spTree>
    <p:extLst>
      <p:ext uri="{BB962C8B-B14F-4D97-AF65-F5344CB8AC3E}">
        <p14:creationId xmlns:p14="http://schemas.microsoft.com/office/powerpoint/2010/main" val="25204622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3" name="Group 12">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5"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IN"/>
              </a:p>
            </p:txBody>
          </p:sp>
          <p:sp>
            <p:nvSpPr>
              <p:cNvPr id="26"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27"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28"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29"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30"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31"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32"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33"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34"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35"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36"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IN"/>
              </a:p>
            </p:txBody>
          </p:sp>
          <p:sp>
            <p:nvSpPr>
              <p:cNvPr id="37"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38"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39"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40"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41"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IN"/>
              </a:p>
            </p:txBody>
          </p:sp>
          <p:sp>
            <p:nvSpPr>
              <p:cNvPr id="42"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43"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44"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45"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46"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47"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48"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49"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50"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51"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grpSp>
        <p:grpSp>
          <p:nvGrpSpPr>
            <p:cNvPr id="14" name="Group 13">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5"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6"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7"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8"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9"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20"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21"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22"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23"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24"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IN"/>
              </a:p>
            </p:txBody>
          </p:sp>
        </p:grpSp>
      </p:grpSp>
      <p:sp>
        <p:nvSpPr>
          <p:cNvPr id="53" name="Rectangle 52">
            <a:extLst>
              <a:ext uri="{FF2B5EF4-FFF2-40B4-BE49-F238E27FC236}">
                <a16:creationId xmlns:a16="http://schemas.microsoft.com/office/drawing/2014/main" id="{9775AF3B-5284-4B97-9BB7-55C6FB3699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55" name="Group 54">
            <a:extLst>
              <a:ext uri="{FF2B5EF4-FFF2-40B4-BE49-F238E27FC236}">
                <a16:creationId xmlns:a16="http://schemas.microsoft.com/office/drawing/2014/main" id="{A0F1F7ED-DA39-478F-85DA-317DE08941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56" name="Group 55">
              <a:extLst>
                <a:ext uri="{FF2B5EF4-FFF2-40B4-BE49-F238E27FC236}">
                  <a16:creationId xmlns:a16="http://schemas.microsoft.com/office/drawing/2014/main" id="{1DAE5903-52E8-4F25-8473-93EF4837763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68" name="Rectangle 5">
                <a:extLst>
                  <a:ext uri="{FF2B5EF4-FFF2-40B4-BE49-F238E27FC236}">
                    <a16:creationId xmlns:a16="http://schemas.microsoft.com/office/drawing/2014/main" id="{894835C1-32DE-4571-AD10-28D58CB8CFD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IN"/>
              </a:p>
            </p:txBody>
          </p:sp>
          <p:sp>
            <p:nvSpPr>
              <p:cNvPr id="69" name="Freeform 6">
                <a:extLst>
                  <a:ext uri="{FF2B5EF4-FFF2-40B4-BE49-F238E27FC236}">
                    <a16:creationId xmlns:a16="http://schemas.microsoft.com/office/drawing/2014/main" id="{097A5B92-0B48-4251-9764-D34DF88920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70" name="Freeform 7">
                <a:extLst>
                  <a:ext uri="{FF2B5EF4-FFF2-40B4-BE49-F238E27FC236}">
                    <a16:creationId xmlns:a16="http://schemas.microsoft.com/office/drawing/2014/main" id="{E222BF19-57E7-43F3-A2B9-2398BEF966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71" name="Freeform 8">
                <a:extLst>
                  <a:ext uri="{FF2B5EF4-FFF2-40B4-BE49-F238E27FC236}">
                    <a16:creationId xmlns:a16="http://schemas.microsoft.com/office/drawing/2014/main" id="{60C8836E-B7D9-48A9-8FD9-4CC52AF44D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72" name="Freeform 9">
                <a:extLst>
                  <a:ext uri="{FF2B5EF4-FFF2-40B4-BE49-F238E27FC236}">
                    <a16:creationId xmlns:a16="http://schemas.microsoft.com/office/drawing/2014/main" id="{8504740E-456D-4FB9-9520-4317CCFA71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73" name="Freeform 10">
                <a:extLst>
                  <a:ext uri="{FF2B5EF4-FFF2-40B4-BE49-F238E27FC236}">
                    <a16:creationId xmlns:a16="http://schemas.microsoft.com/office/drawing/2014/main" id="{1563A7B4-B1D5-4F93-AFF9-2EB78655FC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74" name="Freeform 11">
                <a:extLst>
                  <a:ext uri="{FF2B5EF4-FFF2-40B4-BE49-F238E27FC236}">
                    <a16:creationId xmlns:a16="http://schemas.microsoft.com/office/drawing/2014/main" id="{D139ED24-FA37-4470-8B42-D0D00EDE1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75" name="Freeform 12">
                <a:extLst>
                  <a:ext uri="{FF2B5EF4-FFF2-40B4-BE49-F238E27FC236}">
                    <a16:creationId xmlns:a16="http://schemas.microsoft.com/office/drawing/2014/main" id="{48825AA7-BB26-45C2-93A2-1AD8D9A232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76" name="Freeform 13">
                <a:extLst>
                  <a:ext uri="{FF2B5EF4-FFF2-40B4-BE49-F238E27FC236}">
                    <a16:creationId xmlns:a16="http://schemas.microsoft.com/office/drawing/2014/main" id="{A98D0B91-D4E4-402D-8234-E96987219E9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77" name="Freeform 14">
                <a:extLst>
                  <a:ext uri="{FF2B5EF4-FFF2-40B4-BE49-F238E27FC236}">
                    <a16:creationId xmlns:a16="http://schemas.microsoft.com/office/drawing/2014/main" id="{94F1DB97-3769-4DA5-9F45-47132C3125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78" name="Freeform 15">
                <a:extLst>
                  <a:ext uri="{FF2B5EF4-FFF2-40B4-BE49-F238E27FC236}">
                    <a16:creationId xmlns:a16="http://schemas.microsoft.com/office/drawing/2014/main" id="{A9BC86E2-B185-4D80-81B5-A8D387E67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79" name="Line 16">
                <a:extLst>
                  <a:ext uri="{FF2B5EF4-FFF2-40B4-BE49-F238E27FC236}">
                    <a16:creationId xmlns:a16="http://schemas.microsoft.com/office/drawing/2014/main" id="{FA773F49-8CD0-46DC-B986-F2DB57BD7266}"/>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IN"/>
              </a:p>
            </p:txBody>
          </p:sp>
          <p:sp>
            <p:nvSpPr>
              <p:cNvPr id="80" name="Freeform 17">
                <a:extLst>
                  <a:ext uri="{FF2B5EF4-FFF2-40B4-BE49-F238E27FC236}">
                    <a16:creationId xmlns:a16="http://schemas.microsoft.com/office/drawing/2014/main" id="{8C55A009-3401-4888-93C7-4ED51CBC64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81" name="Freeform 18">
                <a:extLst>
                  <a:ext uri="{FF2B5EF4-FFF2-40B4-BE49-F238E27FC236}">
                    <a16:creationId xmlns:a16="http://schemas.microsoft.com/office/drawing/2014/main" id="{10B44829-5BB5-48C5-8492-699971FE7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82" name="Freeform 19">
                <a:extLst>
                  <a:ext uri="{FF2B5EF4-FFF2-40B4-BE49-F238E27FC236}">
                    <a16:creationId xmlns:a16="http://schemas.microsoft.com/office/drawing/2014/main" id="{30C1F9A0-4FA6-4F6F-B2D0-A1BBA41DFC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83" name="Freeform 20">
                <a:extLst>
                  <a:ext uri="{FF2B5EF4-FFF2-40B4-BE49-F238E27FC236}">
                    <a16:creationId xmlns:a16="http://schemas.microsoft.com/office/drawing/2014/main" id="{01BF274F-C7B8-44B4-A183-307D8619D2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84" name="Rectangle 21">
                <a:extLst>
                  <a:ext uri="{FF2B5EF4-FFF2-40B4-BE49-F238E27FC236}">
                    <a16:creationId xmlns:a16="http://schemas.microsoft.com/office/drawing/2014/main" id="{037E8930-0F22-4558-9432-F18953E32A0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IN"/>
              </a:p>
            </p:txBody>
          </p:sp>
          <p:sp>
            <p:nvSpPr>
              <p:cNvPr id="85" name="Freeform 22">
                <a:extLst>
                  <a:ext uri="{FF2B5EF4-FFF2-40B4-BE49-F238E27FC236}">
                    <a16:creationId xmlns:a16="http://schemas.microsoft.com/office/drawing/2014/main" id="{9AFC3429-FF29-47FF-A4A8-317A979DB9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86" name="Freeform 23">
                <a:extLst>
                  <a:ext uri="{FF2B5EF4-FFF2-40B4-BE49-F238E27FC236}">
                    <a16:creationId xmlns:a16="http://schemas.microsoft.com/office/drawing/2014/main" id="{91D48543-2C05-4768-80B1-ECA6F8850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87" name="Freeform 24">
                <a:extLst>
                  <a:ext uri="{FF2B5EF4-FFF2-40B4-BE49-F238E27FC236}">
                    <a16:creationId xmlns:a16="http://schemas.microsoft.com/office/drawing/2014/main" id="{3AC527CC-154C-4370-A25B-74AC5B4A63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88" name="Freeform 25">
                <a:extLst>
                  <a:ext uri="{FF2B5EF4-FFF2-40B4-BE49-F238E27FC236}">
                    <a16:creationId xmlns:a16="http://schemas.microsoft.com/office/drawing/2014/main" id="{798B18F5-51C9-4E50-95C5-A850EF5398A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89" name="Freeform 26">
                <a:extLst>
                  <a:ext uri="{FF2B5EF4-FFF2-40B4-BE49-F238E27FC236}">
                    <a16:creationId xmlns:a16="http://schemas.microsoft.com/office/drawing/2014/main" id="{15B4CF27-638C-4979-B0FD-6263E13074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90" name="Freeform 27">
                <a:extLst>
                  <a:ext uri="{FF2B5EF4-FFF2-40B4-BE49-F238E27FC236}">
                    <a16:creationId xmlns:a16="http://schemas.microsoft.com/office/drawing/2014/main" id="{236C6A22-48A2-4442-B82D-30DB498272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91" name="Freeform 28">
                <a:extLst>
                  <a:ext uri="{FF2B5EF4-FFF2-40B4-BE49-F238E27FC236}">
                    <a16:creationId xmlns:a16="http://schemas.microsoft.com/office/drawing/2014/main" id="{1BB7BCE1-0D99-412E-ABA6-81412638E9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92" name="Freeform 29">
                <a:extLst>
                  <a:ext uri="{FF2B5EF4-FFF2-40B4-BE49-F238E27FC236}">
                    <a16:creationId xmlns:a16="http://schemas.microsoft.com/office/drawing/2014/main" id="{C20E57E0-0912-44F2-93DA-75E4D13F3B7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93" name="Freeform 30">
                <a:extLst>
                  <a:ext uri="{FF2B5EF4-FFF2-40B4-BE49-F238E27FC236}">
                    <a16:creationId xmlns:a16="http://schemas.microsoft.com/office/drawing/2014/main" id="{DF059390-54ED-44F4-983F-92FF36AD9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94" name="Freeform 31">
                <a:extLst>
                  <a:ext uri="{FF2B5EF4-FFF2-40B4-BE49-F238E27FC236}">
                    <a16:creationId xmlns:a16="http://schemas.microsoft.com/office/drawing/2014/main" id="{42D5E9ED-595D-443D-8CDC-D8FCD4021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grpSp>
        <p:grpSp>
          <p:nvGrpSpPr>
            <p:cNvPr id="57" name="Group 56">
              <a:extLst>
                <a:ext uri="{FF2B5EF4-FFF2-40B4-BE49-F238E27FC236}">
                  <a16:creationId xmlns:a16="http://schemas.microsoft.com/office/drawing/2014/main" id="{DB14A457-C54A-4F1E-91FB-0FEE49877D6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58" name="Freeform 32">
                <a:extLst>
                  <a:ext uri="{FF2B5EF4-FFF2-40B4-BE49-F238E27FC236}">
                    <a16:creationId xmlns:a16="http://schemas.microsoft.com/office/drawing/2014/main" id="{791F3E2E-D393-464E-84B4-9B30D071AD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59" name="Freeform 33">
                <a:extLst>
                  <a:ext uri="{FF2B5EF4-FFF2-40B4-BE49-F238E27FC236}">
                    <a16:creationId xmlns:a16="http://schemas.microsoft.com/office/drawing/2014/main" id="{EBEEAD6F-6425-4F85-A8A8-4FF19A909B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60" name="Freeform 34">
                <a:extLst>
                  <a:ext uri="{FF2B5EF4-FFF2-40B4-BE49-F238E27FC236}">
                    <a16:creationId xmlns:a16="http://schemas.microsoft.com/office/drawing/2014/main" id="{8AACA44E-9D6C-4708-8D61-D767B6620B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61" name="Freeform 35">
                <a:extLst>
                  <a:ext uri="{FF2B5EF4-FFF2-40B4-BE49-F238E27FC236}">
                    <a16:creationId xmlns:a16="http://schemas.microsoft.com/office/drawing/2014/main" id="{B6E3525F-9937-463E-872C-8EB7C62D1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62" name="Freeform 36">
                <a:extLst>
                  <a:ext uri="{FF2B5EF4-FFF2-40B4-BE49-F238E27FC236}">
                    <a16:creationId xmlns:a16="http://schemas.microsoft.com/office/drawing/2014/main" id="{BE829B0B-C602-40F1-81D1-A55332343D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63" name="Freeform 37">
                <a:extLst>
                  <a:ext uri="{FF2B5EF4-FFF2-40B4-BE49-F238E27FC236}">
                    <a16:creationId xmlns:a16="http://schemas.microsoft.com/office/drawing/2014/main" id="{92660531-24B5-4B97-A4A2-64686E235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64" name="Freeform 38">
                <a:extLst>
                  <a:ext uri="{FF2B5EF4-FFF2-40B4-BE49-F238E27FC236}">
                    <a16:creationId xmlns:a16="http://schemas.microsoft.com/office/drawing/2014/main" id="{6242D0CE-6FFD-4D17-AC26-BD3E481195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65" name="Freeform 39">
                <a:extLst>
                  <a:ext uri="{FF2B5EF4-FFF2-40B4-BE49-F238E27FC236}">
                    <a16:creationId xmlns:a16="http://schemas.microsoft.com/office/drawing/2014/main" id="{61631F37-AF37-4DB9-8D98-A08586C76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66" name="Freeform 40">
                <a:extLst>
                  <a:ext uri="{FF2B5EF4-FFF2-40B4-BE49-F238E27FC236}">
                    <a16:creationId xmlns:a16="http://schemas.microsoft.com/office/drawing/2014/main" id="{2A2597FF-2F22-40BB-A7B3-19C4DFCFFA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67" name="Rectangle 41">
                <a:extLst>
                  <a:ext uri="{FF2B5EF4-FFF2-40B4-BE49-F238E27FC236}">
                    <a16:creationId xmlns:a16="http://schemas.microsoft.com/office/drawing/2014/main" id="{DCC8773C-0113-4046-B222-C8F4080AF38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IN"/>
              </a:p>
            </p:txBody>
          </p:sp>
        </p:grpSp>
      </p:grpSp>
      <p:pic>
        <p:nvPicPr>
          <p:cNvPr id="96" name="Picture 2">
            <a:extLst>
              <a:ext uri="{FF2B5EF4-FFF2-40B4-BE49-F238E27FC236}">
                <a16:creationId xmlns:a16="http://schemas.microsoft.com/office/drawing/2014/main" id="{1B17CCE2-CEEF-40CA-8C4D-0DC2DCA78A2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1FD62952-E407-7EA3-E531-CFFAD06EA45A}"/>
              </a:ext>
            </a:extLst>
          </p:cNvPr>
          <p:cNvSpPr/>
          <p:nvPr/>
        </p:nvSpPr>
        <p:spPr>
          <a:xfrm>
            <a:off x="6569957" y="618518"/>
            <a:ext cx="4747088" cy="1478570"/>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3600" b="1" cap="all" spc="0" dirty="0">
                <a:ln w="9525">
                  <a:solidFill>
                    <a:schemeClr val="bg1"/>
                  </a:solidFill>
                  <a:prstDash val="solid"/>
                </a:ln>
                <a:solidFill>
                  <a:srgbClr val="FFFFFF"/>
                </a:solidFill>
                <a:effectLst>
                  <a:outerShdw blurRad="12700" dist="38100" dir="2700000" algn="tl" rotWithShape="0">
                    <a:schemeClr val="bg1">
                      <a:lumMod val="50000"/>
                    </a:schemeClr>
                  </a:outerShdw>
                </a:effectLst>
                <a:latin typeface="+mj-lt"/>
                <a:ea typeface="+mj-ea"/>
                <a:cs typeface="+mj-cs"/>
              </a:rPr>
              <a:t>INTRODUCTION</a:t>
            </a:r>
          </a:p>
        </p:txBody>
      </p:sp>
      <p:sp useBgFill="1">
        <p:nvSpPr>
          <p:cNvPr id="98" name="Round Diagonal Corner Rectangle 9">
            <a:extLst>
              <a:ext uri="{FF2B5EF4-FFF2-40B4-BE49-F238E27FC236}">
                <a16:creationId xmlns:a16="http://schemas.microsoft.com/office/drawing/2014/main" id="{66D4F5BA-1D71-49B2-8A7F-6B4EB94D72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0" y="808057"/>
            <a:ext cx="5286376"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logo of a company&#10;&#10;Description automatically generated">
            <a:extLst>
              <a:ext uri="{FF2B5EF4-FFF2-40B4-BE49-F238E27FC236}">
                <a16:creationId xmlns:a16="http://schemas.microsoft.com/office/drawing/2014/main" id="{4F633932-C0C7-A1B7-3214-442AB62164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2687" y="1145113"/>
            <a:ext cx="4567773" cy="4567773"/>
          </a:xfrm>
          <a:prstGeom prst="rect">
            <a:avLst/>
          </a:prstGeom>
        </p:spPr>
      </p:pic>
      <p:sp>
        <p:nvSpPr>
          <p:cNvPr id="3" name="TextBox 2">
            <a:extLst>
              <a:ext uri="{FF2B5EF4-FFF2-40B4-BE49-F238E27FC236}">
                <a16:creationId xmlns:a16="http://schemas.microsoft.com/office/drawing/2014/main" id="{1126E338-5342-F0A1-DE80-4EF87C1DB329}"/>
              </a:ext>
            </a:extLst>
          </p:cNvPr>
          <p:cNvSpPr txBox="1"/>
          <p:nvPr/>
        </p:nvSpPr>
        <p:spPr>
          <a:xfrm>
            <a:off x="6569957" y="2249487"/>
            <a:ext cx="4747087" cy="3541714"/>
          </a:xfrm>
          <a:prstGeom prst="rect">
            <a:avLst/>
          </a:prstGeom>
        </p:spPr>
        <p:txBody>
          <a:bodyPr vert="horz" lIns="91440" tIns="45720" rIns="91440" bIns="45720" rtlCol="0">
            <a:normAutofit/>
          </a:bodyPr>
          <a:lstStyle/>
          <a:p>
            <a:pPr marL="285750" indent="-228600" defTabSz="914400">
              <a:lnSpc>
                <a:spcPct val="120000"/>
              </a:lnSpc>
              <a:spcAft>
                <a:spcPts val="600"/>
              </a:spcAft>
              <a:buSzPct val="125000"/>
              <a:buFont typeface="Arial" panose="020B0604020202020204" pitchFamily="34" charset="0"/>
              <a:buChar char="•"/>
            </a:pPr>
            <a:r>
              <a:rPr lang="en-US" b="1" u="sng" dirty="0">
                <a:solidFill>
                  <a:srgbClr val="FFFFFF"/>
                </a:solidFill>
              </a:rPr>
              <a:t>Project Details:</a:t>
            </a:r>
          </a:p>
          <a:p>
            <a:pPr indent="-228600" defTabSz="914400">
              <a:lnSpc>
                <a:spcPct val="120000"/>
              </a:lnSpc>
              <a:spcAft>
                <a:spcPts val="600"/>
              </a:spcAft>
              <a:buSzPct val="125000"/>
              <a:buFont typeface="Arial" panose="020B0604020202020204" pitchFamily="34" charset="0"/>
              <a:buChar char="•"/>
            </a:pPr>
            <a:r>
              <a:rPr lang="en-US" b="1" dirty="0">
                <a:solidFill>
                  <a:srgbClr val="FFFFFF"/>
                </a:solidFill>
              </a:rPr>
              <a:t>   Title : </a:t>
            </a:r>
            <a:r>
              <a:rPr lang="en-US" dirty="0">
                <a:solidFill>
                  <a:srgbClr val="FFFFFF"/>
                </a:solidFill>
              </a:rPr>
              <a:t>Safar Travel </a:t>
            </a:r>
          </a:p>
          <a:p>
            <a:pPr indent="-228600" defTabSz="914400">
              <a:lnSpc>
                <a:spcPct val="120000"/>
              </a:lnSpc>
              <a:spcAft>
                <a:spcPts val="600"/>
              </a:spcAft>
              <a:buSzPct val="125000"/>
              <a:buFont typeface="Arial" panose="020B0604020202020204" pitchFamily="34" charset="0"/>
              <a:buChar char="•"/>
            </a:pPr>
            <a:r>
              <a:rPr lang="en-US" b="1" dirty="0">
                <a:solidFill>
                  <a:srgbClr val="FFFFFF"/>
                </a:solidFill>
              </a:rPr>
              <a:t>    Type : </a:t>
            </a:r>
            <a:r>
              <a:rPr lang="en-US" dirty="0">
                <a:solidFill>
                  <a:srgbClr val="FFFFFF"/>
                </a:solidFill>
              </a:rPr>
              <a:t>Travel Booking Website</a:t>
            </a:r>
          </a:p>
          <a:p>
            <a:pPr indent="-228600" defTabSz="914400">
              <a:lnSpc>
                <a:spcPct val="120000"/>
              </a:lnSpc>
              <a:spcAft>
                <a:spcPts val="600"/>
              </a:spcAft>
              <a:buSzPct val="125000"/>
              <a:buFont typeface="Arial" panose="020B0604020202020204" pitchFamily="34" charset="0"/>
              <a:buChar char="•"/>
            </a:pPr>
            <a:endParaRPr lang="en-US" b="1" dirty="0">
              <a:solidFill>
                <a:srgbClr val="FFFFFF"/>
              </a:solidFill>
            </a:endParaRPr>
          </a:p>
          <a:p>
            <a:pPr marL="457200" indent="-228600" defTabSz="914400">
              <a:lnSpc>
                <a:spcPct val="120000"/>
              </a:lnSpc>
              <a:spcAft>
                <a:spcPts val="600"/>
              </a:spcAft>
              <a:buSzPct val="125000"/>
              <a:buFont typeface="Arial" panose="020B0604020202020204" pitchFamily="34" charset="0"/>
              <a:buChar char="•"/>
            </a:pPr>
            <a:r>
              <a:rPr lang="en-US" b="1" u="sng" dirty="0">
                <a:solidFill>
                  <a:srgbClr val="FFFFFF"/>
                </a:solidFill>
              </a:rPr>
              <a:t>Technology Used:</a:t>
            </a:r>
            <a:endParaRPr lang="en-US" dirty="0">
              <a:solidFill>
                <a:srgbClr val="FFFFFF"/>
              </a:solidFill>
            </a:endParaRPr>
          </a:p>
          <a:p>
            <a:pPr indent="-228600" defTabSz="914400">
              <a:lnSpc>
                <a:spcPct val="120000"/>
              </a:lnSpc>
              <a:spcAft>
                <a:spcPts val="600"/>
              </a:spcAft>
              <a:buSzPct val="125000"/>
              <a:buFont typeface="Arial" panose="020B0604020202020204" pitchFamily="34" charset="0"/>
              <a:buChar char="•"/>
            </a:pPr>
            <a:r>
              <a:rPr lang="en-US" dirty="0">
                <a:solidFill>
                  <a:srgbClr val="FFFFFF"/>
                </a:solidFill>
              </a:rPr>
              <a:t>     1. HTML (</a:t>
            </a:r>
            <a:r>
              <a:rPr lang="en-US" dirty="0" err="1">
                <a:solidFill>
                  <a:srgbClr val="FFFFFF"/>
                </a:solidFill>
              </a:rPr>
              <a:t>HyperText</a:t>
            </a:r>
            <a:r>
              <a:rPr lang="en-US" dirty="0">
                <a:solidFill>
                  <a:srgbClr val="FFFFFF"/>
                </a:solidFill>
              </a:rPr>
              <a:t> Markup Language)</a:t>
            </a:r>
          </a:p>
          <a:p>
            <a:pPr indent="-228600" defTabSz="914400">
              <a:lnSpc>
                <a:spcPct val="120000"/>
              </a:lnSpc>
              <a:spcAft>
                <a:spcPts val="600"/>
              </a:spcAft>
              <a:buSzPct val="125000"/>
              <a:buFont typeface="Arial" panose="020B0604020202020204" pitchFamily="34" charset="0"/>
              <a:buChar char="•"/>
            </a:pPr>
            <a:r>
              <a:rPr lang="en-US" dirty="0">
                <a:solidFill>
                  <a:srgbClr val="FFFFFF"/>
                </a:solidFill>
              </a:rPr>
              <a:t>     2. CSS (</a:t>
            </a:r>
            <a:r>
              <a:rPr lang="en-US" dirty="0" err="1">
                <a:solidFill>
                  <a:srgbClr val="FFFFFF"/>
                </a:solidFill>
              </a:rPr>
              <a:t>Cascasding</a:t>
            </a:r>
            <a:r>
              <a:rPr lang="en-US" dirty="0">
                <a:solidFill>
                  <a:srgbClr val="FFFFFF"/>
                </a:solidFill>
              </a:rPr>
              <a:t> Styles Sheet)</a:t>
            </a:r>
          </a:p>
          <a:p>
            <a:pPr indent="-228600" defTabSz="914400">
              <a:lnSpc>
                <a:spcPct val="120000"/>
              </a:lnSpc>
              <a:spcAft>
                <a:spcPts val="600"/>
              </a:spcAft>
              <a:buSzPct val="125000"/>
              <a:buFont typeface="Arial" panose="020B0604020202020204" pitchFamily="34" charset="0"/>
              <a:buChar char="•"/>
            </a:pPr>
            <a:r>
              <a:rPr lang="en-US" dirty="0">
                <a:solidFill>
                  <a:srgbClr val="FFFFFF"/>
                </a:solidFill>
              </a:rPr>
              <a:t>     3. JavaScript</a:t>
            </a:r>
          </a:p>
        </p:txBody>
      </p:sp>
    </p:spTree>
    <p:extLst>
      <p:ext uri="{BB962C8B-B14F-4D97-AF65-F5344CB8AC3E}">
        <p14:creationId xmlns:p14="http://schemas.microsoft.com/office/powerpoint/2010/main" val="82351952"/>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F8FDB8E-D091-4496-24CD-1721A210316B}"/>
              </a:ext>
            </a:extLst>
          </p:cNvPr>
          <p:cNvSpPr/>
          <p:nvPr/>
        </p:nvSpPr>
        <p:spPr>
          <a:xfrm>
            <a:off x="3331166" y="306555"/>
            <a:ext cx="5828262" cy="707886"/>
          </a:xfrm>
          <a:prstGeom prst="rect">
            <a:avLst/>
          </a:prstGeom>
          <a:solidFill>
            <a:schemeClr val="tx2">
              <a:lumMod val="10000"/>
            </a:schemeClr>
          </a:solidFill>
        </p:spPr>
        <p:txBody>
          <a:bodyPr wrap="none" lIns="91440" tIns="45720" rIns="91440" bIns="45720">
            <a:spAutoFit/>
          </a:bodyPr>
          <a:lstStyle/>
          <a:p>
            <a:pPr algn="ctr"/>
            <a:r>
              <a:rPr lang="en-US" sz="4000" b="1" cap="none" spc="50" dirty="0">
                <a:ln w="9525" cmpd="sng">
                  <a:solidFill>
                    <a:schemeClr val="accent1"/>
                  </a:solidFill>
                  <a:prstDash val="solid"/>
                </a:ln>
                <a:solidFill>
                  <a:srgbClr val="70AD47">
                    <a:tint val="1000"/>
                  </a:srgbClr>
                </a:solidFill>
                <a:effectLst>
                  <a:glow rad="38100">
                    <a:schemeClr val="accent1">
                      <a:alpha val="40000"/>
                    </a:schemeClr>
                  </a:glow>
                </a:effectLst>
              </a:rPr>
              <a:t>Homepage of the Website</a:t>
            </a:r>
          </a:p>
        </p:txBody>
      </p:sp>
      <p:pic>
        <p:nvPicPr>
          <p:cNvPr id="4" name="Picture 3" descr="A person and person on a mountain&#10;&#10;Description automatically generated">
            <a:extLst>
              <a:ext uri="{FF2B5EF4-FFF2-40B4-BE49-F238E27FC236}">
                <a16:creationId xmlns:a16="http://schemas.microsoft.com/office/drawing/2014/main" id="{66B8156A-AF4D-7A56-5E46-77958AAC0E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4430" y="1524774"/>
            <a:ext cx="7968458" cy="4241544"/>
          </a:xfrm>
          <a:prstGeom prst="rect">
            <a:avLst/>
          </a:prstGeom>
        </p:spPr>
      </p:pic>
      <p:sp>
        <p:nvSpPr>
          <p:cNvPr id="6" name="Right Brace 5">
            <a:extLst>
              <a:ext uri="{FF2B5EF4-FFF2-40B4-BE49-F238E27FC236}">
                <a16:creationId xmlns:a16="http://schemas.microsoft.com/office/drawing/2014/main" id="{2AA8FC73-B86E-E0B5-B45A-9E2E71731F22}"/>
              </a:ext>
            </a:extLst>
          </p:cNvPr>
          <p:cNvSpPr/>
          <p:nvPr/>
        </p:nvSpPr>
        <p:spPr>
          <a:xfrm>
            <a:off x="9526556" y="1782147"/>
            <a:ext cx="494522" cy="793102"/>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sp>
        <p:nvSpPr>
          <p:cNvPr id="8" name="TextBox 7">
            <a:extLst>
              <a:ext uri="{FF2B5EF4-FFF2-40B4-BE49-F238E27FC236}">
                <a16:creationId xmlns:a16="http://schemas.microsoft.com/office/drawing/2014/main" id="{9E6DD341-AB64-811A-D522-08D372B7C67E}"/>
              </a:ext>
            </a:extLst>
          </p:cNvPr>
          <p:cNvSpPr txBox="1"/>
          <p:nvPr/>
        </p:nvSpPr>
        <p:spPr>
          <a:xfrm>
            <a:off x="10170367" y="1940767"/>
            <a:ext cx="1642188" cy="369332"/>
          </a:xfrm>
          <a:prstGeom prst="rect">
            <a:avLst/>
          </a:prstGeom>
          <a:solidFill>
            <a:schemeClr val="tx1"/>
          </a:solidFill>
          <a:ln>
            <a:solidFill>
              <a:schemeClr val="bg1"/>
            </a:solidFill>
          </a:ln>
        </p:spPr>
        <p:txBody>
          <a:bodyPr wrap="square" rtlCol="0">
            <a:spAutoFit/>
          </a:bodyPr>
          <a:lstStyle/>
          <a:p>
            <a:r>
              <a:rPr lang="en-IN" dirty="0">
                <a:solidFill>
                  <a:schemeClr val="bg1"/>
                </a:solidFill>
              </a:rPr>
              <a:t>Navigation Bar</a:t>
            </a:r>
          </a:p>
        </p:txBody>
      </p:sp>
      <p:sp>
        <p:nvSpPr>
          <p:cNvPr id="11" name="Right Brace 10">
            <a:extLst>
              <a:ext uri="{FF2B5EF4-FFF2-40B4-BE49-F238E27FC236}">
                <a16:creationId xmlns:a16="http://schemas.microsoft.com/office/drawing/2014/main" id="{D3FEB711-1E47-CCF3-69C8-B578C10420C9}"/>
              </a:ext>
            </a:extLst>
          </p:cNvPr>
          <p:cNvSpPr/>
          <p:nvPr/>
        </p:nvSpPr>
        <p:spPr>
          <a:xfrm>
            <a:off x="9526556" y="2690326"/>
            <a:ext cx="494522" cy="3075992"/>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sp>
        <p:nvSpPr>
          <p:cNvPr id="12" name="TextBox 11">
            <a:extLst>
              <a:ext uri="{FF2B5EF4-FFF2-40B4-BE49-F238E27FC236}">
                <a16:creationId xmlns:a16="http://schemas.microsoft.com/office/drawing/2014/main" id="{B09ECAF0-CBC2-3FD0-B815-60770ADB0C66}"/>
              </a:ext>
            </a:extLst>
          </p:cNvPr>
          <p:cNvSpPr txBox="1"/>
          <p:nvPr/>
        </p:nvSpPr>
        <p:spPr>
          <a:xfrm>
            <a:off x="10161037" y="4043656"/>
            <a:ext cx="1368879" cy="369332"/>
          </a:xfrm>
          <a:prstGeom prst="rect">
            <a:avLst/>
          </a:prstGeom>
          <a:solidFill>
            <a:schemeClr val="tx1"/>
          </a:solidFill>
          <a:ln>
            <a:solidFill>
              <a:schemeClr val="bg1"/>
            </a:solidFill>
          </a:ln>
        </p:spPr>
        <p:txBody>
          <a:bodyPr wrap="square" rtlCol="0">
            <a:spAutoFit/>
          </a:bodyPr>
          <a:lstStyle/>
          <a:p>
            <a:r>
              <a:rPr lang="en-IN" dirty="0">
                <a:solidFill>
                  <a:schemeClr val="bg1"/>
                </a:solidFill>
              </a:rPr>
              <a:t>Image Slider</a:t>
            </a:r>
          </a:p>
        </p:txBody>
      </p:sp>
      <p:sp>
        <p:nvSpPr>
          <p:cNvPr id="13" name="Flowchart: Connector 12">
            <a:extLst>
              <a:ext uri="{FF2B5EF4-FFF2-40B4-BE49-F238E27FC236}">
                <a16:creationId xmlns:a16="http://schemas.microsoft.com/office/drawing/2014/main" id="{DA9391C1-C0CB-EF3B-8276-299BCEA58F5C}"/>
              </a:ext>
            </a:extLst>
          </p:cNvPr>
          <p:cNvSpPr/>
          <p:nvPr/>
        </p:nvSpPr>
        <p:spPr>
          <a:xfrm>
            <a:off x="8668139" y="2034073"/>
            <a:ext cx="289249" cy="276026"/>
          </a:xfrm>
          <a:prstGeom prst="flowChartConnector">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noFill/>
            </a:endParaRPr>
          </a:p>
        </p:txBody>
      </p:sp>
      <p:cxnSp>
        <p:nvCxnSpPr>
          <p:cNvPr id="15" name="Straight Arrow Connector 14">
            <a:extLst>
              <a:ext uri="{FF2B5EF4-FFF2-40B4-BE49-F238E27FC236}">
                <a16:creationId xmlns:a16="http://schemas.microsoft.com/office/drawing/2014/main" id="{20CD9A06-0ADB-5FEE-AC9C-B3F6796F0D48}"/>
              </a:ext>
            </a:extLst>
          </p:cNvPr>
          <p:cNvCxnSpPr/>
          <p:nvPr/>
        </p:nvCxnSpPr>
        <p:spPr>
          <a:xfrm>
            <a:off x="8938727" y="2253465"/>
            <a:ext cx="1063690" cy="489085"/>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61B8BB72-9CD1-C1EF-0A52-5CD3580285B5}"/>
              </a:ext>
            </a:extLst>
          </p:cNvPr>
          <p:cNvSpPr txBox="1"/>
          <p:nvPr/>
        </p:nvSpPr>
        <p:spPr>
          <a:xfrm>
            <a:off x="10061121" y="2622879"/>
            <a:ext cx="1368879" cy="369332"/>
          </a:xfrm>
          <a:prstGeom prst="rect">
            <a:avLst/>
          </a:prstGeom>
          <a:solidFill>
            <a:schemeClr val="tx1"/>
          </a:solidFill>
          <a:ln>
            <a:solidFill>
              <a:schemeClr val="bg1"/>
            </a:solidFill>
          </a:ln>
        </p:spPr>
        <p:txBody>
          <a:bodyPr wrap="square" rtlCol="0">
            <a:spAutoFit/>
          </a:bodyPr>
          <a:lstStyle/>
          <a:p>
            <a:r>
              <a:rPr lang="en-IN" dirty="0">
                <a:solidFill>
                  <a:schemeClr val="bg1"/>
                </a:solidFill>
              </a:rPr>
              <a:t>Login Profile</a:t>
            </a:r>
          </a:p>
        </p:txBody>
      </p:sp>
    </p:spTree>
    <p:extLst>
      <p:ext uri="{BB962C8B-B14F-4D97-AF65-F5344CB8AC3E}">
        <p14:creationId xmlns:p14="http://schemas.microsoft.com/office/powerpoint/2010/main" val="26163142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4DD9BE-8B51-FD5D-694C-29329F5A2581}"/>
              </a:ext>
            </a:extLst>
          </p:cNvPr>
          <p:cNvSpPr txBox="1"/>
          <p:nvPr/>
        </p:nvSpPr>
        <p:spPr>
          <a:xfrm>
            <a:off x="4141237" y="475861"/>
            <a:ext cx="3909526" cy="707886"/>
          </a:xfrm>
          <a:prstGeom prst="rect">
            <a:avLst/>
          </a:prstGeom>
          <a:solidFill>
            <a:schemeClr val="tx1">
              <a:lumMod val="85000"/>
            </a:schemeClr>
          </a:solidFill>
        </p:spPr>
        <p:txBody>
          <a:bodyPr wrap="square" rtlCol="0">
            <a:spAutoFit/>
          </a:bodyPr>
          <a:lstStyle/>
          <a:p>
            <a:r>
              <a:rPr lang="en-IN" sz="4000">
                <a:solidFill>
                  <a:schemeClr val="bg1"/>
                </a:solidFill>
                <a:latin typeface="Amasis MT Pro Black" panose="02040A04050005020304" pitchFamily="18" charset="0"/>
              </a:rPr>
              <a:t>Packages Page</a:t>
            </a:r>
            <a:endParaRPr lang="en-IN" sz="4000" dirty="0">
              <a:solidFill>
                <a:schemeClr val="bg1"/>
              </a:solidFill>
              <a:latin typeface="Amasis MT Pro Black" panose="02040A04050005020304" pitchFamily="18" charset="0"/>
            </a:endParaRPr>
          </a:p>
        </p:txBody>
      </p:sp>
      <p:pic>
        <p:nvPicPr>
          <p:cNvPr id="4" name="Picture 3" descr="A screenshot of a computer&#10;&#10;Description automatically generated">
            <a:extLst>
              <a:ext uri="{FF2B5EF4-FFF2-40B4-BE49-F238E27FC236}">
                <a16:creationId xmlns:a16="http://schemas.microsoft.com/office/drawing/2014/main" id="{62632430-B26A-35F4-3CD5-18D95F14B6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3228" y="1632858"/>
            <a:ext cx="5362183" cy="2864498"/>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7C7B6BE3-E2F2-5556-F318-E6C51EEE7D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632859"/>
            <a:ext cx="5391995" cy="2864498"/>
          </a:xfrm>
          <a:prstGeom prst="rect">
            <a:avLst/>
          </a:prstGeom>
        </p:spPr>
      </p:pic>
      <p:sp>
        <p:nvSpPr>
          <p:cNvPr id="9" name="TextBox 8">
            <a:extLst>
              <a:ext uri="{FF2B5EF4-FFF2-40B4-BE49-F238E27FC236}">
                <a16:creationId xmlns:a16="http://schemas.microsoft.com/office/drawing/2014/main" id="{E8503384-DB9D-2796-9C7B-72F9947AEB33}"/>
              </a:ext>
            </a:extLst>
          </p:cNvPr>
          <p:cNvSpPr txBox="1"/>
          <p:nvPr/>
        </p:nvSpPr>
        <p:spPr>
          <a:xfrm>
            <a:off x="2115036" y="4701921"/>
            <a:ext cx="8372475" cy="523220"/>
          </a:xfrm>
          <a:prstGeom prst="rect">
            <a:avLst/>
          </a:prstGeom>
          <a:noFill/>
        </p:spPr>
        <p:txBody>
          <a:bodyPr wrap="square" rtlCol="0">
            <a:spAutoFit/>
          </a:bodyPr>
          <a:lstStyle/>
          <a:p>
            <a:pPr algn="just"/>
            <a:r>
              <a:rPr lang="en-IN" sz="1400">
                <a:latin typeface="Arial Rounded MT Bold" panose="020F0704030504030204" pitchFamily="34" charset="0"/>
              </a:rPr>
              <a:t>This Page contains Different Packages for Destinations and Activities after selecting the preferred ones. The User selects and Taps the BOOK YOUR TRIP button </a:t>
            </a:r>
            <a:endParaRPr lang="en-IN" sz="1400" dirty="0">
              <a:latin typeface="Arial Rounded MT Bold" panose="020F0704030504030204" pitchFamily="34" charset="0"/>
            </a:endParaRPr>
          </a:p>
        </p:txBody>
      </p:sp>
      <p:pic>
        <p:nvPicPr>
          <p:cNvPr id="11" name="Picture 10">
            <a:extLst>
              <a:ext uri="{FF2B5EF4-FFF2-40B4-BE49-F238E27FC236}">
                <a16:creationId xmlns:a16="http://schemas.microsoft.com/office/drawing/2014/main" id="{FECBBD4C-5931-A562-803C-D4643DD11F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70988" y="5429705"/>
            <a:ext cx="5067419" cy="528635"/>
          </a:xfrm>
          <a:prstGeom prst="rect">
            <a:avLst/>
          </a:prstGeom>
        </p:spPr>
      </p:pic>
      <p:cxnSp>
        <p:nvCxnSpPr>
          <p:cNvPr id="13" name="Straight Arrow Connector 12">
            <a:extLst>
              <a:ext uri="{FF2B5EF4-FFF2-40B4-BE49-F238E27FC236}">
                <a16:creationId xmlns:a16="http://schemas.microsoft.com/office/drawing/2014/main" id="{F720D35E-2D39-9CC8-DC45-CAB9F4461585}"/>
              </a:ext>
            </a:extLst>
          </p:cNvPr>
          <p:cNvCxnSpPr/>
          <p:nvPr/>
        </p:nvCxnSpPr>
        <p:spPr>
          <a:xfrm flipV="1">
            <a:off x="7735078" y="5429705"/>
            <a:ext cx="1698171" cy="2643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C02DEF83-CC91-DEFC-6EEE-D42B4AAD4546}"/>
              </a:ext>
            </a:extLst>
          </p:cNvPr>
          <p:cNvSpPr txBox="1"/>
          <p:nvPr/>
        </p:nvSpPr>
        <p:spPr>
          <a:xfrm>
            <a:off x="9433249" y="5225141"/>
            <a:ext cx="1296955" cy="373226"/>
          </a:xfrm>
          <a:prstGeom prst="rect">
            <a:avLst/>
          </a:prstGeom>
          <a:solidFill>
            <a:schemeClr val="tx1"/>
          </a:solidFill>
          <a:ln>
            <a:solidFill>
              <a:schemeClr val="bg1"/>
            </a:solidFill>
          </a:ln>
        </p:spPr>
        <p:txBody>
          <a:bodyPr wrap="square" rtlCol="0">
            <a:spAutoFit/>
          </a:bodyPr>
          <a:lstStyle/>
          <a:p>
            <a:r>
              <a:rPr lang="en-IN">
                <a:solidFill>
                  <a:schemeClr val="bg1"/>
                </a:solidFill>
              </a:rPr>
              <a:t>Tap to Book</a:t>
            </a:r>
            <a:endParaRPr lang="en-IN" dirty="0">
              <a:solidFill>
                <a:schemeClr val="bg1"/>
              </a:solidFill>
            </a:endParaRPr>
          </a:p>
        </p:txBody>
      </p:sp>
    </p:spTree>
    <p:extLst>
      <p:ext uri="{BB962C8B-B14F-4D97-AF65-F5344CB8AC3E}">
        <p14:creationId xmlns:p14="http://schemas.microsoft.com/office/powerpoint/2010/main" val="37414721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A108B41-9DAC-40EC-CC60-20DD470BEC21}"/>
              </a:ext>
            </a:extLst>
          </p:cNvPr>
          <p:cNvSpPr txBox="1"/>
          <p:nvPr/>
        </p:nvSpPr>
        <p:spPr>
          <a:xfrm>
            <a:off x="3508310" y="195943"/>
            <a:ext cx="5175380" cy="707886"/>
          </a:xfrm>
          <a:prstGeom prst="rect">
            <a:avLst/>
          </a:prstGeom>
          <a:solidFill>
            <a:schemeClr val="tx1">
              <a:lumMod val="75000"/>
            </a:schemeClr>
          </a:solidFill>
          <a:ln>
            <a:solidFill>
              <a:schemeClr val="bg1"/>
            </a:solidFill>
          </a:ln>
        </p:spPr>
        <p:txBody>
          <a:bodyPr wrap="square" rtlCol="0">
            <a:spAutoFit/>
          </a:bodyPr>
          <a:lstStyle/>
          <a:p>
            <a:pPr algn="ctr"/>
            <a:r>
              <a:rPr lang="en-IN" sz="4000" dirty="0">
                <a:solidFill>
                  <a:schemeClr val="bg1"/>
                </a:solidFill>
                <a:latin typeface="Amasis MT Pro Black" panose="02040A04050005020304" pitchFamily="18" charset="0"/>
              </a:rPr>
              <a:t>BOOKING</a:t>
            </a:r>
            <a:r>
              <a:rPr lang="en-IN" sz="4000" dirty="0">
                <a:latin typeface="Amasis MT Pro Black" panose="02040A04050005020304" pitchFamily="18" charset="0"/>
              </a:rPr>
              <a:t> </a:t>
            </a:r>
            <a:r>
              <a:rPr lang="en-IN" sz="4000" dirty="0">
                <a:solidFill>
                  <a:schemeClr val="bg1"/>
                </a:solidFill>
                <a:latin typeface="Amasis MT Pro Black" panose="02040A04050005020304" pitchFamily="18" charset="0"/>
              </a:rPr>
              <a:t>PAGE</a:t>
            </a:r>
          </a:p>
        </p:txBody>
      </p:sp>
      <p:pic>
        <p:nvPicPr>
          <p:cNvPr id="9" name="Picture 8" descr="A screenshot of a computer&#10;&#10;Description automatically generated">
            <a:extLst>
              <a:ext uri="{FF2B5EF4-FFF2-40B4-BE49-F238E27FC236}">
                <a16:creationId xmlns:a16="http://schemas.microsoft.com/office/drawing/2014/main" id="{23FB70DD-F185-0350-9BDE-8804C2B5B3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798" y="2840187"/>
            <a:ext cx="6728791" cy="3557148"/>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289D6F0E-B2B8-259C-0EBE-965FC971AD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797" y="1086340"/>
            <a:ext cx="6728791" cy="3574670"/>
          </a:xfrm>
          <a:prstGeom prst="rect">
            <a:avLst/>
          </a:prstGeom>
        </p:spPr>
      </p:pic>
      <p:cxnSp>
        <p:nvCxnSpPr>
          <p:cNvPr id="13" name="Straight Arrow Connector 12">
            <a:extLst>
              <a:ext uri="{FF2B5EF4-FFF2-40B4-BE49-F238E27FC236}">
                <a16:creationId xmlns:a16="http://schemas.microsoft.com/office/drawing/2014/main" id="{B0C51891-4ABF-12FF-BFFE-FAAB90071D35}"/>
              </a:ext>
            </a:extLst>
          </p:cNvPr>
          <p:cNvCxnSpPr>
            <a:cxnSpLocks/>
          </p:cNvCxnSpPr>
          <p:nvPr/>
        </p:nvCxnSpPr>
        <p:spPr>
          <a:xfrm>
            <a:off x="5367130" y="5834270"/>
            <a:ext cx="237739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Right Brace 13">
            <a:extLst>
              <a:ext uri="{FF2B5EF4-FFF2-40B4-BE49-F238E27FC236}">
                <a16:creationId xmlns:a16="http://schemas.microsoft.com/office/drawing/2014/main" id="{CA757EBD-1549-59E4-4F31-8D052EF1C9D3}"/>
              </a:ext>
            </a:extLst>
          </p:cNvPr>
          <p:cNvSpPr/>
          <p:nvPr/>
        </p:nvSpPr>
        <p:spPr>
          <a:xfrm>
            <a:off x="5953435" y="2743201"/>
            <a:ext cx="471340" cy="2785972"/>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cxnSp>
        <p:nvCxnSpPr>
          <p:cNvPr id="16" name="Straight Arrow Connector 15">
            <a:extLst>
              <a:ext uri="{FF2B5EF4-FFF2-40B4-BE49-F238E27FC236}">
                <a16:creationId xmlns:a16="http://schemas.microsoft.com/office/drawing/2014/main" id="{7E576CB2-F4CA-1B69-D63E-0B1A4CEF7963}"/>
              </a:ext>
            </a:extLst>
          </p:cNvPr>
          <p:cNvCxnSpPr>
            <a:cxnSpLocks/>
          </p:cNvCxnSpPr>
          <p:nvPr/>
        </p:nvCxnSpPr>
        <p:spPr>
          <a:xfrm>
            <a:off x="6424775" y="4157221"/>
            <a:ext cx="1319752" cy="111398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6186B0BB-1EA2-91FE-0636-026474655310}"/>
              </a:ext>
            </a:extLst>
          </p:cNvPr>
          <p:cNvSpPr txBox="1"/>
          <p:nvPr/>
        </p:nvSpPr>
        <p:spPr>
          <a:xfrm>
            <a:off x="7777416" y="5096042"/>
            <a:ext cx="2313873" cy="369332"/>
          </a:xfrm>
          <a:prstGeom prst="rect">
            <a:avLst/>
          </a:prstGeom>
          <a:solidFill>
            <a:schemeClr val="tx1"/>
          </a:solidFill>
        </p:spPr>
        <p:txBody>
          <a:bodyPr wrap="square" rtlCol="0">
            <a:spAutoFit/>
          </a:bodyPr>
          <a:lstStyle/>
          <a:p>
            <a:r>
              <a:rPr lang="en-IN" dirty="0">
                <a:solidFill>
                  <a:schemeClr val="bg1"/>
                </a:solidFill>
              </a:rPr>
              <a:t>Fill The Form to BOOK</a:t>
            </a:r>
          </a:p>
        </p:txBody>
      </p:sp>
      <p:sp>
        <p:nvSpPr>
          <p:cNvPr id="19" name="TextBox 18">
            <a:extLst>
              <a:ext uri="{FF2B5EF4-FFF2-40B4-BE49-F238E27FC236}">
                <a16:creationId xmlns:a16="http://schemas.microsoft.com/office/drawing/2014/main" id="{60EED062-6916-4956-51BC-92BA6228C83F}"/>
              </a:ext>
            </a:extLst>
          </p:cNvPr>
          <p:cNvSpPr txBox="1"/>
          <p:nvPr/>
        </p:nvSpPr>
        <p:spPr>
          <a:xfrm>
            <a:off x="7810515" y="5511104"/>
            <a:ext cx="1874910" cy="646331"/>
          </a:xfrm>
          <a:prstGeom prst="rect">
            <a:avLst/>
          </a:prstGeom>
          <a:solidFill>
            <a:schemeClr val="tx1"/>
          </a:solidFill>
          <a:ln>
            <a:solidFill>
              <a:schemeClr val="bg1"/>
            </a:solidFill>
          </a:ln>
        </p:spPr>
        <p:txBody>
          <a:bodyPr wrap="square" rtlCol="0">
            <a:spAutoFit/>
          </a:bodyPr>
          <a:lstStyle/>
          <a:p>
            <a:r>
              <a:rPr lang="en-IN" dirty="0">
                <a:solidFill>
                  <a:schemeClr val="bg1"/>
                </a:solidFill>
              </a:rPr>
              <a:t>Tap to Submit and Print Receipt</a:t>
            </a:r>
          </a:p>
        </p:txBody>
      </p:sp>
      <p:pic>
        <p:nvPicPr>
          <p:cNvPr id="22" name="Picture 21" descr="A screenshot of a computer&#10;&#10;Description automatically generated">
            <a:extLst>
              <a:ext uri="{FF2B5EF4-FFF2-40B4-BE49-F238E27FC236}">
                <a16:creationId xmlns:a16="http://schemas.microsoft.com/office/drawing/2014/main" id="{E40A6922-11CF-7F76-1F08-7E4834DC9B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12586" y="1140061"/>
            <a:ext cx="4265187" cy="3167983"/>
          </a:xfrm>
          <a:prstGeom prst="rect">
            <a:avLst/>
          </a:prstGeom>
        </p:spPr>
      </p:pic>
      <p:sp>
        <p:nvSpPr>
          <p:cNvPr id="23" name="TextBox 22">
            <a:extLst>
              <a:ext uri="{FF2B5EF4-FFF2-40B4-BE49-F238E27FC236}">
                <a16:creationId xmlns:a16="http://schemas.microsoft.com/office/drawing/2014/main" id="{82F48870-A282-C399-C0B1-BCAE4273D96D}"/>
              </a:ext>
            </a:extLst>
          </p:cNvPr>
          <p:cNvSpPr txBox="1"/>
          <p:nvPr/>
        </p:nvSpPr>
        <p:spPr>
          <a:xfrm>
            <a:off x="8934352" y="4344881"/>
            <a:ext cx="2686639" cy="369332"/>
          </a:xfrm>
          <a:prstGeom prst="rect">
            <a:avLst/>
          </a:prstGeom>
          <a:noFill/>
        </p:spPr>
        <p:txBody>
          <a:bodyPr wrap="square" rtlCol="0">
            <a:spAutoFit/>
          </a:bodyPr>
          <a:lstStyle/>
          <a:p>
            <a:r>
              <a:rPr lang="en-IN" dirty="0">
                <a:latin typeface="Amasis MT Pro" panose="02040504050005020304" pitchFamily="18" charset="0"/>
              </a:rPr>
              <a:t>Receipt For </a:t>
            </a:r>
            <a:r>
              <a:rPr lang="en-IN" dirty="0">
                <a:latin typeface="Amasis MT Pro" panose="02040504050005020304" pitchFamily="18" charset="0"/>
                <a:cs typeface="Arabic Typesetting" panose="020F0502020204030204" pitchFamily="66" charset="-78"/>
              </a:rPr>
              <a:t>Booking</a:t>
            </a:r>
          </a:p>
        </p:txBody>
      </p:sp>
    </p:spTree>
    <p:extLst>
      <p:ext uri="{BB962C8B-B14F-4D97-AF65-F5344CB8AC3E}">
        <p14:creationId xmlns:p14="http://schemas.microsoft.com/office/powerpoint/2010/main" val="37645461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0"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31" name="Group 11">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3" name="Group 12">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2"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IN"/>
              </a:p>
            </p:txBody>
          </p:sp>
          <p:sp>
            <p:nvSpPr>
              <p:cNvPr id="133"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34"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35"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36"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37"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38"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39"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40"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41"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42"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43"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IN"/>
              </a:p>
            </p:txBody>
          </p:sp>
          <p:sp>
            <p:nvSpPr>
              <p:cNvPr id="144"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45"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46"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47"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48"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IN"/>
              </a:p>
            </p:txBody>
          </p:sp>
          <p:sp>
            <p:nvSpPr>
              <p:cNvPr id="149"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50"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51"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52"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53"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54"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55"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56"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57"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58"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grpSp>
        <p:grpSp>
          <p:nvGrpSpPr>
            <p:cNvPr id="14" name="Group 13">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59"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60"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61"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62"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63"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64"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65"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66"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67"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68"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IN"/>
              </a:p>
            </p:txBody>
          </p:sp>
        </p:grpSp>
      </p:grpSp>
      <p:sp>
        <p:nvSpPr>
          <p:cNvPr id="169" name="Rectangle 52">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70" name="Group 54">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56" name="Group 55">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71"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IN"/>
              </a:p>
            </p:txBody>
          </p:sp>
          <p:sp>
            <p:nvSpPr>
              <p:cNvPr id="172"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73"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74"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75"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76"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77"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78"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79"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80"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81"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82"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IN"/>
              </a:p>
            </p:txBody>
          </p:sp>
          <p:sp>
            <p:nvSpPr>
              <p:cNvPr id="183"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84"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85"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86"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87"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IN"/>
              </a:p>
            </p:txBody>
          </p:sp>
          <p:sp>
            <p:nvSpPr>
              <p:cNvPr id="188"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86"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87"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88"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89"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90"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91"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92"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93"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94"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grpSp>
        <p:grpSp>
          <p:nvGrpSpPr>
            <p:cNvPr id="189" name="Group 56">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58"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90"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60"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91"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92"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93"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94"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95"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96"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IN"/>
              </a:p>
            </p:txBody>
          </p:sp>
          <p:sp>
            <p:nvSpPr>
              <p:cNvPr id="197"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IN"/>
              </a:p>
            </p:txBody>
          </p:sp>
        </p:grpSp>
      </p:grpSp>
      <p:pic>
        <p:nvPicPr>
          <p:cNvPr id="96"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34AA4D53-A520-E3D2-DB68-76AC9A411A52}"/>
              </a:ext>
            </a:extLst>
          </p:cNvPr>
          <p:cNvSpPr/>
          <p:nvPr/>
        </p:nvSpPr>
        <p:spPr>
          <a:xfrm>
            <a:off x="8036041" y="1539874"/>
            <a:ext cx="3281003" cy="557213"/>
          </a:xfrm>
          <a:prstGeom prst="rect">
            <a:avLst/>
          </a:prstGeom>
          <a:solidFill>
            <a:schemeClr val="tx2">
              <a:lumMod val="25000"/>
            </a:schemeClr>
          </a:solidFill>
        </p:spPr>
        <p:txBody>
          <a:bodyPr vert="horz" lIns="91440" tIns="45720" rIns="91440" bIns="45720" rtlCol="0" anchor="b">
            <a:normAutofit/>
          </a:bodyPr>
          <a:lstStyle/>
          <a:p>
            <a:pPr defTabSz="914400">
              <a:lnSpc>
                <a:spcPct val="90000"/>
              </a:lnSpc>
              <a:spcBef>
                <a:spcPct val="0"/>
              </a:spcBef>
              <a:spcAft>
                <a:spcPts val="600"/>
              </a:spcAft>
            </a:pPr>
            <a:r>
              <a:rPr lang="en-US" sz="2800" b="1" cap="all" spc="0" dirty="0">
                <a:ln w="9525">
                  <a:solidFill>
                    <a:schemeClr val="bg1"/>
                  </a:solidFill>
                  <a:prstDash val="solid"/>
                </a:ln>
                <a:solidFill>
                  <a:srgbClr val="FFFFFF"/>
                </a:solidFill>
                <a:effectLst>
                  <a:outerShdw blurRad="12700" dist="38100" dir="2700000" algn="tl" rotWithShape="0">
                    <a:schemeClr val="bg1">
                      <a:lumMod val="50000"/>
                    </a:schemeClr>
                  </a:outerShdw>
                </a:effectLst>
                <a:latin typeface="+mj-lt"/>
                <a:ea typeface="+mj-ea"/>
                <a:cs typeface="+mj-cs"/>
              </a:rPr>
              <a:t>CONTACT US PAGE</a:t>
            </a:r>
          </a:p>
        </p:txBody>
      </p:sp>
      <p:sp useBgFill="1">
        <p:nvSpPr>
          <p:cNvPr id="98"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E7009D1-B730-15E7-88AD-5BB74C535E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8988" y="1798847"/>
            <a:ext cx="6112382" cy="3254844"/>
          </a:xfrm>
          <a:prstGeom prst="rect">
            <a:avLst/>
          </a:prstGeom>
        </p:spPr>
      </p:pic>
      <p:sp>
        <p:nvSpPr>
          <p:cNvPr id="5" name="TextBox 4">
            <a:extLst>
              <a:ext uri="{FF2B5EF4-FFF2-40B4-BE49-F238E27FC236}">
                <a16:creationId xmlns:a16="http://schemas.microsoft.com/office/drawing/2014/main" id="{101902F7-99D3-0C16-F9AD-7069AE9969FD}"/>
              </a:ext>
            </a:extLst>
          </p:cNvPr>
          <p:cNvSpPr txBox="1"/>
          <p:nvPr/>
        </p:nvSpPr>
        <p:spPr>
          <a:xfrm>
            <a:off x="8036041" y="2249487"/>
            <a:ext cx="3281004" cy="3541714"/>
          </a:xfrm>
          <a:prstGeom prst="rect">
            <a:avLst/>
          </a:prstGeom>
        </p:spPr>
        <p:txBody>
          <a:bodyPr vert="horz" lIns="91440" tIns="45720" rIns="91440" bIns="45720" rtlCol="0">
            <a:normAutofit/>
          </a:bodyPr>
          <a:lstStyle/>
          <a:p>
            <a:pPr indent="-228600" defTabSz="914400">
              <a:lnSpc>
                <a:spcPct val="120000"/>
              </a:lnSpc>
              <a:spcAft>
                <a:spcPts val="600"/>
              </a:spcAft>
              <a:buSzPct val="125000"/>
              <a:buFont typeface="Arial" panose="020B0604020202020204" pitchFamily="34" charset="0"/>
              <a:buChar char="•"/>
            </a:pPr>
            <a:r>
              <a:rPr lang="en-US" dirty="0">
                <a:solidFill>
                  <a:srgbClr val="FFFFFF"/>
                </a:solidFill>
              </a:rPr>
              <a:t>This Page Gives Information regarding Contact details for user to ask their query and resolve issue with the authority of the SAFAR travel website like Phone </a:t>
            </a:r>
            <a:r>
              <a:rPr lang="en-US" dirty="0" err="1">
                <a:solidFill>
                  <a:srgbClr val="FFFFFF"/>
                </a:solidFill>
              </a:rPr>
              <a:t>no.,e</a:t>
            </a:r>
            <a:r>
              <a:rPr lang="en-US" dirty="0">
                <a:solidFill>
                  <a:srgbClr val="FFFFFF"/>
                </a:solidFill>
              </a:rPr>
              <a:t>-mail address, Office Address etc.</a:t>
            </a:r>
          </a:p>
        </p:txBody>
      </p:sp>
    </p:spTree>
    <p:extLst>
      <p:ext uri="{BB962C8B-B14F-4D97-AF65-F5344CB8AC3E}">
        <p14:creationId xmlns:p14="http://schemas.microsoft.com/office/powerpoint/2010/main" val="1283342510"/>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7E44659-E1E1-E723-F903-C37DD8D9B47E}"/>
              </a:ext>
            </a:extLst>
          </p:cNvPr>
          <p:cNvSpPr/>
          <p:nvPr/>
        </p:nvSpPr>
        <p:spPr>
          <a:xfrm>
            <a:off x="4640313" y="224135"/>
            <a:ext cx="2911374" cy="923330"/>
          </a:xfrm>
          <a:prstGeom prst="rect">
            <a:avLst/>
          </a:prstGeom>
          <a:noFill/>
        </p:spPr>
        <p:txBody>
          <a:bodyPr wrap="none" lIns="91440" tIns="45720" rIns="91440" bIns="45720">
            <a:spAutoFit/>
          </a:bodyPr>
          <a:lstStyle/>
          <a:p>
            <a:pPr algn="ctr"/>
            <a:r>
              <a:rPr lang="en-US" sz="5400" b="1" cap="none" spc="50" dirty="0">
                <a:ln w="9525" cmpd="sng">
                  <a:solidFill>
                    <a:schemeClr val="accent1"/>
                  </a:solidFill>
                  <a:prstDash val="solid"/>
                </a:ln>
                <a:solidFill>
                  <a:srgbClr val="70AD47">
                    <a:tint val="1000"/>
                  </a:srgbClr>
                </a:solidFill>
                <a:effectLst>
                  <a:glow rad="38100">
                    <a:schemeClr val="accent1">
                      <a:alpha val="40000"/>
                    </a:schemeClr>
                  </a:glow>
                </a:effectLst>
              </a:rPr>
              <a:t>About Us</a:t>
            </a:r>
          </a:p>
        </p:txBody>
      </p:sp>
      <p:pic>
        <p:nvPicPr>
          <p:cNvPr id="4" name="Picture 3" descr="A screenshot of a computer&#10;&#10;Description automatically generated">
            <a:extLst>
              <a:ext uri="{FF2B5EF4-FFF2-40B4-BE49-F238E27FC236}">
                <a16:creationId xmlns:a16="http://schemas.microsoft.com/office/drawing/2014/main" id="{9DDF50BD-D8CA-C564-7C00-3043BFEFB8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6873" y="1371383"/>
            <a:ext cx="4363617" cy="2311353"/>
          </a:xfrm>
          <a:prstGeom prst="rect">
            <a:avLst/>
          </a:prstGeom>
          <a:ln>
            <a:noFill/>
          </a:ln>
          <a:effectLst>
            <a:outerShdw blurRad="292100" dist="139700" dir="2700000" algn="tl" rotWithShape="0">
              <a:srgbClr val="333333">
                <a:alpha val="65000"/>
              </a:srgbClr>
            </a:outerShdw>
          </a:effectLst>
        </p:spPr>
      </p:pic>
      <p:pic>
        <p:nvPicPr>
          <p:cNvPr id="6" name="Picture 5" descr="A screenshot of a computer&#10;&#10;Description automatically generated">
            <a:extLst>
              <a:ext uri="{FF2B5EF4-FFF2-40B4-BE49-F238E27FC236}">
                <a16:creationId xmlns:a16="http://schemas.microsoft.com/office/drawing/2014/main" id="{39C10450-A17A-0E0A-180B-7CD370D1FA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1510" y="1371382"/>
            <a:ext cx="4363617" cy="2311354"/>
          </a:xfrm>
          <a:prstGeom prst="rect">
            <a:avLst/>
          </a:prstGeom>
          <a:ln>
            <a:noFill/>
          </a:ln>
          <a:effectLst>
            <a:outerShdw blurRad="292100" dist="139700" dir="2700000" algn="tl" rotWithShape="0">
              <a:srgbClr val="333333">
                <a:alpha val="65000"/>
              </a:srgbClr>
            </a:outerShdw>
          </a:effectLst>
        </p:spPr>
      </p:pic>
      <p:pic>
        <p:nvPicPr>
          <p:cNvPr id="8" name="Picture 7" descr="A screenshot of a computer&#10;&#10;Description automatically generated">
            <a:extLst>
              <a:ext uri="{FF2B5EF4-FFF2-40B4-BE49-F238E27FC236}">
                <a16:creationId xmlns:a16="http://schemas.microsoft.com/office/drawing/2014/main" id="{F21A58DE-530B-BED9-939B-8E873B4B618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09441" y="4160964"/>
            <a:ext cx="4363617" cy="2142173"/>
          </a:xfrm>
          <a:prstGeom prst="rect">
            <a:avLst/>
          </a:prstGeom>
          <a:ln>
            <a:noFill/>
          </a:ln>
          <a:effectLst>
            <a:outerShdw blurRad="292100" dist="139700" dir="2700000" algn="tl" rotWithShape="0">
              <a:srgbClr val="333333">
                <a:alpha val="65000"/>
              </a:srgbClr>
            </a:outerShdw>
          </a:effectLst>
        </p:spPr>
      </p:pic>
      <p:sp>
        <p:nvSpPr>
          <p:cNvPr id="9" name="TextBox 8">
            <a:extLst>
              <a:ext uri="{FF2B5EF4-FFF2-40B4-BE49-F238E27FC236}">
                <a16:creationId xmlns:a16="http://schemas.microsoft.com/office/drawing/2014/main" id="{9ADCCB8A-7445-9EB3-B188-56795913D438}"/>
              </a:ext>
            </a:extLst>
          </p:cNvPr>
          <p:cNvSpPr txBox="1"/>
          <p:nvPr/>
        </p:nvSpPr>
        <p:spPr>
          <a:xfrm>
            <a:off x="1782793" y="3737184"/>
            <a:ext cx="2771775" cy="369332"/>
          </a:xfrm>
          <a:prstGeom prst="rect">
            <a:avLst/>
          </a:prstGeom>
          <a:noFill/>
        </p:spPr>
        <p:txBody>
          <a:bodyPr wrap="square" rtlCol="0">
            <a:spAutoFit/>
          </a:bodyPr>
          <a:lstStyle/>
          <a:p>
            <a:r>
              <a:rPr lang="en-IN" i="1" dirty="0"/>
              <a:t>Description about Company</a:t>
            </a:r>
          </a:p>
        </p:txBody>
      </p:sp>
      <p:sp>
        <p:nvSpPr>
          <p:cNvPr id="14" name="TextBox 13">
            <a:extLst>
              <a:ext uri="{FF2B5EF4-FFF2-40B4-BE49-F238E27FC236}">
                <a16:creationId xmlns:a16="http://schemas.microsoft.com/office/drawing/2014/main" id="{66AE2504-9744-EBF8-D4D8-1885136D524E}"/>
              </a:ext>
            </a:extLst>
          </p:cNvPr>
          <p:cNvSpPr txBox="1"/>
          <p:nvPr/>
        </p:nvSpPr>
        <p:spPr>
          <a:xfrm>
            <a:off x="7839075" y="3737184"/>
            <a:ext cx="2381250" cy="369332"/>
          </a:xfrm>
          <a:prstGeom prst="rect">
            <a:avLst/>
          </a:prstGeom>
          <a:noFill/>
        </p:spPr>
        <p:txBody>
          <a:bodyPr wrap="square" rtlCol="0">
            <a:spAutoFit/>
          </a:bodyPr>
          <a:lstStyle/>
          <a:p>
            <a:r>
              <a:rPr lang="en-IN" i="1" dirty="0"/>
              <a:t>Reviews form Customers</a:t>
            </a:r>
          </a:p>
        </p:txBody>
      </p:sp>
      <p:sp>
        <p:nvSpPr>
          <p:cNvPr id="17" name="TextBox 16">
            <a:extLst>
              <a:ext uri="{FF2B5EF4-FFF2-40B4-BE49-F238E27FC236}">
                <a16:creationId xmlns:a16="http://schemas.microsoft.com/office/drawing/2014/main" id="{B34397E8-B137-6DDF-CEB4-FA925EA7F0E8}"/>
              </a:ext>
            </a:extLst>
          </p:cNvPr>
          <p:cNvSpPr txBox="1"/>
          <p:nvPr/>
        </p:nvSpPr>
        <p:spPr>
          <a:xfrm>
            <a:off x="4924425" y="6357585"/>
            <a:ext cx="2828925" cy="369332"/>
          </a:xfrm>
          <a:prstGeom prst="rect">
            <a:avLst/>
          </a:prstGeom>
          <a:noFill/>
        </p:spPr>
        <p:txBody>
          <a:bodyPr wrap="square" rtlCol="0">
            <a:spAutoFit/>
          </a:bodyPr>
          <a:lstStyle/>
          <a:p>
            <a:r>
              <a:rPr lang="en-IN" i="1" dirty="0"/>
              <a:t>Organisation Team Members</a:t>
            </a:r>
          </a:p>
        </p:txBody>
      </p:sp>
    </p:spTree>
    <p:extLst>
      <p:ext uri="{BB962C8B-B14F-4D97-AF65-F5344CB8AC3E}">
        <p14:creationId xmlns:p14="http://schemas.microsoft.com/office/powerpoint/2010/main" val="15963871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283F16-F0B5-FFD8-8994-7E75B642A587}"/>
              </a:ext>
            </a:extLst>
          </p:cNvPr>
          <p:cNvSpPr txBox="1"/>
          <p:nvPr/>
        </p:nvSpPr>
        <p:spPr>
          <a:xfrm>
            <a:off x="4867761" y="438926"/>
            <a:ext cx="2456478" cy="707886"/>
          </a:xfrm>
          <a:prstGeom prst="rect">
            <a:avLst/>
          </a:prstGeom>
          <a:noFill/>
          <a:ln>
            <a:solidFill>
              <a:schemeClr val="tx1"/>
            </a:solidFill>
          </a:ln>
          <a:effectLst>
            <a:glow rad="63500">
              <a:schemeClr val="accent2">
                <a:satMod val="175000"/>
                <a:alpha val="40000"/>
              </a:schemeClr>
            </a:glow>
          </a:effectLst>
        </p:spPr>
        <p:txBody>
          <a:bodyPr wrap="square" rtlCol="0">
            <a:spAutoFit/>
          </a:bodyPr>
          <a:lstStyle/>
          <a:p>
            <a:r>
              <a:rPr lang="en-IN" sz="4000" dirty="0">
                <a:latin typeface="Amasis MT Pro Black" panose="02040A04050005020304" pitchFamily="18" charset="0"/>
                <a:ea typeface="ADLaM Display" panose="020F0502020204030204" pitchFamily="2" charset="0"/>
                <a:cs typeface="ADLaM Display" panose="020F0502020204030204" pitchFamily="2" charset="0"/>
              </a:rPr>
              <a:t>FOOTER</a:t>
            </a:r>
          </a:p>
        </p:txBody>
      </p:sp>
      <p:pic>
        <p:nvPicPr>
          <p:cNvPr id="4" name="Picture 3" descr="A screenshot of a video game&#10;&#10;Description automatically generated">
            <a:extLst>
              <a:ext uri="{FF2B5EF4-FFF2-40B4-BE49-F238E27FC236}">
                <a16:creationId xmlns:a16="http://schemas.microsoft.com/office/drawing/2014/main" id="{94E0B7DC-6C07-0418-3372-681FBAC6C8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9115" y="2056816"/>
            <a:ext cx="9593769" cy="3686176"/>
          </a:xfrm>
          <a:prstGeom prst="rect">
            <a:avLst/>
          </a:prstGeom>
        </p:spPr>
      </p:pic>
      <p:sp>
        <p:nvSpPr>
          <p:cNvPr id="5" name="Flowchart: Connector 4">
            <a:extLst>
              <a:ext uri="{FF2B5EF4-FFF2-40B4-BE49-F238E27FC236}">
                <a16:creationId xmlns:a16="http://schemas.microsoft.com/office/drawing/2014/main" id="{E97B0D3F-FEBF-8704-ECFC-E50F9C9CB60D}"/>
              </a:ext>
            </a:extLst>
          </p:cNvPr>
          <p:cNvSpPr/>
          <p:nvPr/>
        </p:nvSpPr>
        <p:spPr>
          <a:xfrm>
            <a:off x="4991100" y="3429000"/>
            <a:ext cx="2333139" cy="657225"/>
          </a:xfrm>
          <a:prstGeom prst="flowChartConnector">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cxnSp>
        <p:nvCxnSpPr>
          <p:cNvPr id="7" name="Straight Arrow Connector 6">
            <a:extLst>
              <a:ext uri="{FF2B5EF4-FFF2-40B4-BE49-F238E27FC236}">
                <a16:creationId xmlns:a16="http://schemas.microsoft.com/office/drawing/2014/main" id="{278ABB07-48EA-E8C9-1EAB-752AE920D1C3}"/>
              </a:ext>
            </a:extLst>
          </p:cNvPr>
          <p:cNvCxnSpPr>
            <a:cxnSpLocks/>
          </p:cNvCxnSpPr>
          <p:nvPr/>
        </p:nvCxnSpPr>
        <p:spPr>
          <a:xfrm>
            <a:off x="7324239" y="3724955"/>
            <a:ext cx="203436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C056C554-9AA7-34A5-EE22-7C0E0BB9B802}"/>
              </a:ext>
            </a:extLst>
          </p:cNvPr>
          <p:cNvSpPr txBox="1"/>
          <p:nvPr/>
        </p:nvSpPr>
        <p:spPr>
          <a:xfrm>
            <a:off x="9358604" y="3536302"/>
            <a:ext cx="2230016" cy="369332"/>
          </a:xfrm>
          <a:prstGeom prst="rect">
            <a:avLst/>
          </a:prstGeom>
          <a:solidFill>
            <a:schemeClr val="tx1">
              <a:lumMod val="85000"/>
            </a:schemeClr>
          </a:solidFill>
          <a:ln>
            <a:solidFill>
              <a:schemeClr val="bg1"/>
            </a:solidFill>
          </a:ln>
        </p:spPr>
        <p:txBody>
          <a:bodyPr wrap="square" rtlCol="0">
            <a:spAutoFit/>
          </a:bodyPr>
          <a:lstStyle/>
          <a:p>
            <a:r>
              <a:rPr lang="en-IN" dirty="0">
                <a:solidFill>
                  <a:schemeClr val="bg1"/>
                </a:solidFill>
              </a:rPr>
              <a:t>Links for social media</a:t>
            </a:r>
          </a:p>
        </p:txBody>
      </p:sp>
      <p:sp>
        <p:nvSpPr>
          <p:cNvPr id="11" name="TextBox 10">
            <a:extLst>
              <a:ext uri="{FF2B5EF4-FFF2-40B4-BE49-F238E27FC236}">
                <a16:creationId xmlns:a16="http://schemas.microsoft.com/office/drawing/2014/main" id="{78FC8914-243B-8B48-AD29-91BC60374F2C}"/>
              </a:ext>
            </a:extLst>
          </p:cNvPr>
          <p:cNvSpPr txBox="1"/>
          <p:nvPr/>
        </p:nvSpPr>
        <p:spPr>
          <a:xfrm>
            <a:off x="1856791" y="1567543"/>
            <a:ext cx="8546841" cy="646331"/>
          </a:xfrm>
          <a:prstGeom prst="rect">
            <a:avLst/>
          </a:prstGeom>
          <a:noFill/>
        </p:spPr>
        <p:txBody>
          <a:bodyPr wrap="square" rtlCol="0">
            <a:spAutoFit/>
          </a:bodyPr>
          <a:lstStyle/>
          <a:p>
            <a:r>
              <a:rPr lang="en-US" dirty="0"/>
              <a:t>It commonly includes contact details, such as address, phone number, and email, facilitating user communication</a:t>
            </a:r>
            <a:endParaRPr lang="en-IN" dirty="0"/>
          </a:p>
        </p:txBody>
      </p:sp>
    </p:spTree>
    <p:extLst>
      <p:ext uri="{BB962C8B-B14F-4D97-AF65-F5344CB8AC3E}">
        <p14:creationId xmlns:p14="http://schemas.microsoft.com/office/powerpoint/2010/main" val="190576843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306</TotalTime>
  <Words>630</Words>
  <Application>Microsoft Office PowerPoint</Application>
  <PresentationFormat>Widescreen</PresentationFormat>
  <Paragraphs>72</Paragraphs>
  <Slides>13</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ADLaM Display</vt:lpstr>
      <vt:lpstr>Amasis MT Pro</vt:lpstr>
      <vt:lpstr>Amasis MT Pro Black</vt:lpstr>
      <vt:lpstr>Arial</vt:lpstr>
      <vt:lpstr>Arial Rounded MT Bold</vt:lpstr>
      <vt:lpstr>Söhne</vt:lpstr>
      <vt:lpstr>Times New Roman</vt:lpstr>
      <vt:lpstr>Tw Cen MT</vt:lpstr>
      <vt:lpstr>Wingdings</vt:lpstr>
      <vt:lpstr>Circuit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Ambika Ghosh</dc:creator>
  <cp:lastModifiedBy>Ambika Ghosh</cp:lastModifiedBy>
  <cp:revision>3</cp:revision>
  <dcterms:created xsi:type="dcterms:W3CDTF">2023-09-28T11:03:42Z</dcterms:created>
  <dcterms:modified xsi:type="dcterms:W3CDTF">2023-11-28T08:37:54Z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2023-09-28T12:31:39Z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fa90a7e4-e9b6-4210-832d-242961ea2720</vt:lpwstr>
  </property>
  <property fmtid="{D5CDD505-2E9C-101B-9397-08002B2CF9AE}" pid="7" name="MSIP_Label_defa4170-0d19-0005-0004-bc88714345d2_ActionId">
    <vt:lpwstr>f57411ee-beb4-4e74-9938-3e022052f66f</vt:lpwstr>
  </property>
  <property fmtid="{D5CDD505-2E9C-101B-9397-08002B2CF9AE}" pid="8" name="MSIP_Label_defa4170-0d19-0005-0004-bc88714345d2_ContentBits">
    <vt:lpwstr>0</vt:lpwstr>
  </property>
</Properties>
</file>

<file path=docProps/thumbnail.jpeg>
</file>